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9" r:id="rId2"/>
    <p:sldId id="344" r:id="rId3"/>
    <p:sldId id="283" r:id="rId4"/>
    <p:sldId id="389" r:id="rId5"/>
    <p:sldId id="346" r:id="rId6"/>
    <p:sldId id="350" r:id="rId7"/>
    <p:sldId id="375" r:id="rId8"/>
    <p:sldId id="390" r:id="rId9"/>
    <p:sldId id="368" r:id="rId10"/>
    <p:sldId id="369" r:id="rId11"/>
    <p:sldId id="353" r:id="rId12"/>
    <p:sldId id="354" r:id="rId13"/>
    <p:sldId id="357" r:id="rId14"/>
    <p:sldId id="359" r:id="rId15"/>
    <p:sldId id="379" r:id="rId16"/>
    <p:sldId id="380" r:id="rId17"/>
    <p:sldId id="386" r:id="rId18"/>
    <p:sldId id="385" r:id="rId19"/>
    <p:sldId id="358" r:id="rId20"/>
    <p:sldId id="387" r:id="rId21"/>
    <p:sldId id="388" r:id="rId22"/>
    <p:sldId id="392" r:id="rId23"/>
    <p:sldId id="381" r:id="rId24"/>
    <p:sldId id="391" r:id="rId25"/>
    <p:sldId id="374" r:id="rId26"/>
    <p:sldId id="383" r:id="rId27"/>
    <p:sldId id="382" r:id="rId28"/>
    <p:sldId id="361" r:id="rId29"/>
  </p:sldIdLst>
  <p:sldSz cx="9144000" cy="5143500" type="screen16x9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9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875A"/>
    <a:srgbClr val="5F2A13"/>
    <a:srgbClr val="18180F"/>
    <a:srgbClr val="7F753B"/>
    <a:srgbClr val="5B5832"/>
    <a:srgbClr val="F4C44F"/>
    <a:srgbClr val="F1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11" autoAdjust="0"/>
    <p:restoredTop sz="95261" autoAdjust="0"/>
  </p:normalViewPr>
  <p:slideViewPr>
    <p:cSldViewPr snapToGrid="0" showGuides="1">
      <p:cViewPr>
        <p:scale>
          <a:sx n="90" d="100"/>
          <a:sy n="90" d="100"/>
        </p:scale>
        <p:origin x="2060" y="2000"/>
      </p:cViewPr>
      <p:guideLst>
        <p:guide orient="horz" pos="1597"/>
        <p:guide pos="2880"/>
      </p:guideLst>
    </p:cSldViewPr>
  </p:slideViewPr>
  <p:outlineViewPr>
    <p:cViewPr>
      <p:scale>
        <a:sx n="33" d="100"/>
        <a:sy n="33" d="100"/>
      </p:scale>
      <p:origin x="0" y="-145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howGuides="1">
      <p:cViewPr varScale="1">
        <p:scale>
          <a:sx n="86" d="100"/>
          <a:sy n="86" d="100"/>
        </p:scale>
        <p:origin x="202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AB38A-B1B6-4CF4-9737-E1E5C73DA86F}" type="datetimeFigureOut">
              <a:rPr lang="nl-NL" smtClean="0"/>
              <a:t>7-10-2019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1B330-1C2E-47C6-8A9D-1114F90E79D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6878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12C6B-C807-4014-B6D4-CCA33426A2F8}" type="datetimeFigureOut">
              <a:rPr lang="nl-NL" smtClean="0"/>
              <a:t>7-10-2019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A9740-BD37-4DCA-BDC4-7DBBAE15FA3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50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396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17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1548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18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569765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19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569765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20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15480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21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15480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22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42650004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23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1548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24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5557755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25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15480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26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1548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6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1665349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27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1548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7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179422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8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179422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9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2359098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13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689428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14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2700146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15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1548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16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1548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e Titel transpara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nstruction 17"/>
          <p:cNvSpPr txBox="1"/>
          <p:nvPr userDrawn="1"/>
        </p:nvSpPr>
        <p:spPr>
          <a:xfrm>
            <a:off x="-1818863" y="669454"/>
            <a:ext cx="1729409" cy="1015663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endParaRPr lang="en-US" sz="750" dirty="0">
              <a:solidFill>
                <a:schemeClr val="tx1"/>
              </a:solidFill>
            </a:endParaRPr>
          </a:p>
          <a:p>
            <a:r>
              <a:rPr lang="en-US" sz="750" dirty="0">
                <a:solidFill>
                  <a:schemeClr val="tx1"/>
                </a:solidFill>
              </a:rPr>
              <a:t>Choose image by clicking on the image icon or replace an existing image with the right mouse button and choose Change image.</a:t>
            </a:r>
          </a:p>
          <a:p>
            <a:r>
              <a:rPr lang="en-US" sz="750" dirty="0">
                <a:solidFill>
                  <a:schemeClr val="tx1"/>
                </a:solidFill>
              </a:rPr>
              <a:t>If necessary</a:t>
            </a:r>
            <a:r>
              <a:rPr lang="en-US" sz="750" baseline="0" dirty="0">
                <a:solidFill>
                  <a:schemeClr val="tx1"/>
                </a:solidFill>
              </a:rPr>
              <a:t>, adjust the image with the cropping tool.</a:t>
            </a:r>
            <a:endParaRPr lang="en-US" sz="750" dirty="0">
              <a:solidFill>
                <a:schemeClr val="tx1"/>
              </a:solidFill>
            </a:endParaRPr>
          </a:p>
          <a:p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15" name="Rechthoek 14"/>
          <p:cNvSpPr/>
          <p:nvPr userDrawn="1"/>
        </p:nvSpPr>
        <p:spPr>
          <a:xfrm>
            <a:off x="0" y="4104401"/>
            <a:ext cx="9144000" cy="103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Faculty or Service 10"/>
          <p:cNvSpPr>
            <a:spLocks noGrp="1"/>
          </p:cNvSpPr>
          <p:nvPr>
            <p:ph type="body" sz="quarter" idx="10" hasCustomPrompt="1"/>
          </p:nvPr>
        </p:nvSpPr>
        <p:spPr>
          <a:xfrm>
            <a:off x="612000" y="4738371"/>
            <a:ext cx="7924800" cy="244078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Department, Sub department or Capacity group</a:t>
            </a:r>
          </a:p>
        </p:txBody>
      </p:sp>
      <p:pic>
        <p:nvPicPr>
          <p:cNvPr id="14" name="HeaderLogoTU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20" y="63254"/>
            <a:ext cx="2227942" cy="606200"/>
          </a:xfrm>
          <a:prstGeom prst="rect">
            <a:avLst/>
          </a:prstGeom>
        </p:spPr>
      </p:pic>
      <p:sp>
        <p:nvSpPr>
          <p:cNvPr id="13" name="Tijdelijke aanduiding voor afbeelding 12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685801"/>
            <a:ext cx="9144001" cy="3884612"/>
          </a:xfrm>
          <a:solidFill>
            <a:srgbClr val="F1EFEF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6" name="Name Function 5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3943350"/>
            <a:ext cx="9144000" cy="627063"/>
          </a:xfrm>
          <a:solidFill>
            <a:schemeClr val="tx2">
              <a:alpha val="70000"/>
            </a:schemeClr>
          </a:solidFill>
        </p:spPr>
        <p:txBody>
          <a:bodyPr lIns="608400" rIns="608400" bIns="262800" anchor="b" anchorCtr="0"/>
          <a:lstStyle>
            <a:lvl1pPr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Name, Function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" y="3699001"/>
            <a:ext cx="9144001" cy="244349"/>
          </a:xfrm>
          <a:solidFill>
            <a:schemeClr val="tx2">
              <a:alpha val="70000"/>
            </a:schemeClr>
          </a:solidFill>
        </p:spPr>
        <p:txBody>
          <a:bodyPr lIns="608400" rIns="608400"/>
          <a:lstStyle>
            <a:lvl1pPr marL="0" indent="0" algn="l">
              <a:buNone/>
              <a:defRPr sz="1500" b="1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Subtitle of the presentation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2850357"/>
            <a:ext cx="9144000" cy="848643"/>
          </a:xfrm>
          <a:solidFill>
            <a:schemeClr val="tx2">
              <a:alpha val="70000"/>
            </a:schemeClr>
          </a:solidFill>
        </p:spPr>
        <p:txBody>
          <a:bodyPr lIns="612000" tIns="306000" rIns="612000" anchor="t"/>
          <a:lstStyle>
            <a:lvl1pPr algn="l">
              <a:lnSpc>
                <a:spcPts val="225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the presentation over two lines</a:t>
            </a:r>
          </a:p>
        </p:txBody>
      </p:sp>
    </p:spTree>
    <p:extLst>
      <p:ext uri="{BB962C8B-B14F-4D97-AF65-F5344CB8AC3E}">
        <p14:creationId xmlns:p14="http://schemas.microsoft.com/office/powerpoint/2010/main" val="346429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610100" y="1260000"/>
            <a:ext cx="7922712" cy="33104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Unconventional Computing Symposium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kstvak 7"/>
          <p:cNvSpPr txBox="1"/>
          <p:nvPr userDrawn="1"/>
        </p:nvSpPr>
        <p:spPr>
          <a:xfrm>
            <a:off x="-1818864" y="1193732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Format the text by increasing or decreasing the list level.</a:t>
            </a:r>
          </a:p>
          <a:p>
            <a:endParaRPr lang="en-US" sz="750" dirty="0"/>
          </a:p>
          <a:p>
            <a:r>
              <a:rPr lang="en-US" sz="750" dirty="0"/>
              <a:t>Place cursor in the text and use these </a:t>
            </a:r>
          </a:p>
          <a:p>
            <a:r>
              <a:rPr lang="en-US" sz="750" dirty="0"/>
              <a:t>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80216" y="1875513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in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612000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629150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Unconventional Computing Symposium</a:t>
            </a:r>
            <a:endParaRPr lang="en-US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kstvak 9"/>
          <p:cNvSpPr txBox="1"/>
          <p:nvPr userDrawn="1"/>
        </p:nvSpPr>
        <p:spPr>
          <a:xfrm>
            <a:off x="-1818864" y="1193732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Format the text by increasing or decreasing the list level.</a:t>
            </a:r>
          </a:p>
          <a:p>
            <a:endParaRPr lang="en-US" sz="750" dirty="0"/>
          </a:p>
          <a:p>
            <a:r>
              <a:rPr lang="en-US" sz="750" dirty="0"/>
              <a:t>Place cursor in the text and use these </a:t>
            </a:r>
          </a:p>
          <a:p>
            <a:r>
              <a:rPr lang="en-US" sz="750" dirty="0"/>
              <a:t>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80216" y="1875513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4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links - Foto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612000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Unconventional Computing Symposium</a:t>
            </a:r>
            <a:endParaRPr lang="en-US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3" hasCustomPrompt="1"/>
          </p:nvPr>
        </p:nvSpPr>
        <p:spPr>
          <a:xfrm>
            <a:off x="4574483" y="-1"/>
            <a:ext cx="4572000" cy="4569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8" name="Tekstvak 7"/>
          <p:cNvSpPr txBox="1"/>
          <p:nvPr userDrawn="1"/>
        </p:nvSpPr>
        <p:spPr>
          <a:xfrm>
            <a:off x="-1818864" y="1193732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Format the text by increasing or decreasing the list level.</a:t>
            </a:r>
          </a:p>
          <a:p>
            <a:endParaRPr lang="en-US" sz="750" dirty="0"/>
          </a:p>
          <a:p>
            <a:r>
              <a:rPr lang="en-US" sz="750" dirty="0"/>
              <a:t>Place cursor in the text and use these </a:t>
            </a:r>
          </a:p>
          <a:p>
            <a:r>
              <a:rPr lang="en-US" sz="750" dirty="0"/>
              <a:t>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80216" y="1875513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2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Blauwe achtergro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Unconventional Computing Symposium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612000" y="544228"/>
            <a:ext cx="7923213" cy="3944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610100" y="1260000"/>
            <a:ext cx="7922712" cy="33104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8" name="Tekstvak 7"/>
          <p:cNvSpPr txBox="1"/>
          <p:nvPr userDrawn="1"/>
        </p:nvSpPr>
        <p:spPr>
          <a:xfrm>
            <a:off x="-1818864" y="1193732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Format the text by increasing or decreasing the list level.</a:t>
            </a:r>
          </a:p>
          <a:p>
            <a:endParaRPr lang="en-US" sz="750" dirty="0"/>
          </a:p>
          <a:p>
            <a:r>
              <a:rPr lang="en-US" sz="750" dirty="0"/>
              <a:t>Place cursor in the text and use these </a:t>
            </a:r>
          </a:p>
          <a:p>
            <a:r>
              <a:rPr lang="en-US" sz="750" dirty="0"/>
              <a:t>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80216" y="1875513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2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tab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12000" y="544228"/>
            <a:ext cx="7923213" cy="394448"/>
          </a:xfrm>
        </p:spPr>
        <p:txBody>
          <a:bodyPr/>
          <a:lstStyle>
            <a:lvl1pPr>
              <a:defRPr sz="1950" b="0" baseline="0"/>
            </a:lvl1pPr>
          </a:lstStyle>
          <a:p>
            <a:r>
              <a:rPr lang="en-US" dirty="0"/>
              <a:t>Table Title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610100" y="2706657"/>
            <a:ext cx="7922712" cy="18629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Unconventional Computing Symposium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jdelijke aanduiding voor tabel 6"/>
          <p:cNvSpPr>
            <a:spLocks noGrp="1"/>
          </p:cNvSpPr>
          <p:nvPr>
            <p:ph type="tbl" sz="quarter" idx="13" hasCustomPrompt="1"/>
          </p:nvPr>
        </p:nvSpPr>
        <p:spPr>
          <a:xfrm>
            <a:off x="612000" y="1073582"/>
            <a:ext cx="7924800" cy="149816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Table</a:t>
            </a:r>
          </a:p>
        </p:txBody>
      </p:sp>
      <p:sp>
        <p:nvSpPr>
          <p:cNvPr id="11" name="Tekstvak 10"/>
          <p:cNvSpPr txBox="1"/>
          <p:nvPr userDrawn="1"/>
        </p:nvSpPr>
        <p:spPr>
          <a:xfrm>
            <a:off x="-1818863" y="1086899"/>
            <a:ext cx="1729409" cy="20774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750" baseline="0" dirty="0">
                <a:solidFill>
                  <a:schemeClr val="tx1"/>
                </a:solidFill>
              </a:rPr>
              <a:t>Add table by clicking on table icon</a:t>
            </a:r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10" name="Tekstvak 9"/>
          <p:cNvSpPr txBox="1"/>
          <p:nvPr userDrawn="1"/>
        </p:nvSpPr>
        <p:spPr>
          <a:xfrm>
            <a:off x="-1818864" y="2384357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Format the text by increasing or decreasing the list level.</a:t>
            </a:r>
          </a:p>
          <a:p>
            <a:endParaRPr lang="en-US" sz="750" dirty="0"/>
          </a:p>
          <a:p>
            <a:r>
              <a:rPr lang="en-US" sz="750" dirty="0"/>
              <a:t>Place cursor in the text and use these </a:t>
            </a:r>
          </a:p>
          <a:p>
            <a:r>
              <a:rPr lang="en-US" sz="750" dirty="0"/>
              <a:t>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14" name="Afbeelding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80216" y="3066138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4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12000" y="544228"/>
            <a:ext cx="7923213" cy="394448"/>
          </a:xfrm>
        </p:spPr>
        <p:txBody>
          <a:bodyPr/>
          <a:lstStyle>
            <a:lvl1pPr>
              <a:defRPr sz="1950" b="0"/>
            </a:lvl1pPr>
          </a:lstStyle>
          <a:p>
            <a:r>
              <a:rPr lang="en-US" dirty="0"/>
              <a:t>Chart title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Unconventional Computing Symposium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jdelijke aanduiding voor grafiek 7"/>
          <p:cNvSpPr>
            <a:spLocks noGrp="1"/>
          </p:cNvSpPr>
          <p:nvPr>
            <p:ph type="chart" sz="quarter" idx="13" hasCustomPrompt="1"/>
          </p:nvPr>
        </p:nvSpPr>
        <p:spPr>
          <a:xfrm>
            <a:off x="815009" y="1073480"/>
            <a:ext cx="7454348" cy="324258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9" name="Tekstvak 8"/>
          <p:cNvSpPr txBox="1"/>
          <p:nvPr userDrawn="1"/>
        </p:nvSpPr>
        <p:spPr>
          <a:xfrm>
            <a:off x="-1818863" y="1086899"/>
            <a:ext cx="1729409" cy="20774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750" baseline="0" dirty="0">
                <a:solidFill>
                  <a:schemeClr val="tx1"/>
                </a:solidFill>
              </a:rPr>
              <a:t>Add chart by clicking on chart icon</a:t>
            </a:r>
            <a:endParaRPr lang="en-US" sz="7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66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hidden="1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523999" y="0"/>
            <a:ext cx="9144000" cy="51435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12000" y="544228"/>
            <a:ext cx="7923213" cy="3944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10100" y="1260000"/>
            <a:ext cx="7922712" cy="3310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10" name="Rechthoek 9"/>
          <p:cNvSpPr/>
          <p:nvPr userDrawn="1"/>
        </p:nvSpPr>
        <p:spPr>
          <a:xfrm>
            <a:off x="0" y="4569619"/>
            <a:ext cx="9144000" cy="573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989178" y="4772381"/>
            <a:ext cx="6728631" cy="35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/>
              <a:t>Unconventional Computing Symposium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12000" y="4773600"/>
            <a:ext cx="601313" cy="35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B7CEC10D-CD46-426F-915E-6C78530279C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FooterLogoTUe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920" y="4628189"/>
            <a:ext cx="921122" cy="4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51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1" r:id="rId4"/>
    <p:sldLayoutId id="2147483662" r:id="rId5"/>
    <p:sldLayoutId id="2147483663" r:id="rId6"/>
    <p:sldLayoutId id="2147483664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/>
  <p:txStyles>
    <p:titleStyle>
      <a:lvl1pPr algn="l" defTabSz="514350" rtl="0" eaLnBrk="1" latinLnBrk="0" hangingPunct="1">
        <a:lnSpc>
          <a:spcPts val="2700"/>
        </a:lnSpc>
        <a:spcBef>
          <a:spcPct val="0"/>
        </a:spcBef>
        <a:buNone/>
        <a:defRPr sz="27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100000"/>
        </a:lnSpc>
        <a:spcBef>
          <a:spcPts val="413"/>
        </a:spcBef>
        <a:spcAft>
          <a:spcPts val="413"/>
        </a:spcAft>
        <a:buFont typeface="Arial" panose="020B0604020202020204" pitchFamily="34" charset="0"/>
        <a:buNone/>
        <a:defRPr sz="1650" kern="1200">
          <a:solidFill>
            <a:schemeClr val="bg2"/>
          </a:solidFill>
          <a:latin typeface="+mn-lt"/>
          <a:ea typeface="+mn-ea"/>
          <a:cs typeface="+mn-cs"/>
        </a:defRPr>
      </a:lvl1pPr>
      <a:lvl2pPr marL="0" indent="0" algn="l" defTabSz="514350" rtl="0" eaLnBrk="1" latinLnBrk="0" hangingPunct="1">
        <a:lnSpc>
          <a:spcPct val="100000"/>
        </a:lnSpc>
        <a:spcBef>
          <a:spcPts val="413"/>
        </a:spcBef>
        <a:spcAft>
          <a:spcPts val="413"/>
        </a:spcAft>
        <a:buFont typeface="Arial" panose="020B0604020202020204" pitchFamily="34" charset="0"/>
        <a:buNone/>
        <a:defRPr sz="1950" kern="1200">
          <a:solidFill>
            <a:schemeClr val="bg2"/>
          </a:solidFill>
          <a:latin typeface="+mn-lt"/>
          <a:ea typeface="+mn-ea"/>
          <a:cs typeface="+mn-cs"/>
        </a:defRPr>
      </a:lvl2pPr>
      <a:lvl3pPr marL="202500" indent="-202500" algn="l" defTabSz="514350" rtl="0" eaLnBrk="1" latinLnBrk="0" hangingPunct="1">
        <a:lnSpc>
          <a:spcPct val="100000"/>
        </a:lnSpc>
        <a:spcBef>
          <a:spcPts val="413"/>
        </a:spcBef>
        <a:buClr>
          <a:schemeClr val="bg2"/>
        </a:buClr>
        <a:buSzPct val="100000"/>
        <a:buFont typeface="Arial" panose="020B0604020202020204" pitchFamily="34" charset="0"/>
        <a:buChar char="•"/>
        <a:defRPr sz="1650" kern="1200">
          <a:solidFill>
            <a:schemeClr val="bg2"/>
          </a:solidFill>
          <a:latin typeface="+mn-lt"/>
          <a:ea typeface="+mn-ea"/>
          <a:cs typeface="+mn-cs"/>
        </a:defRPr>
      </a:lvl3pPr>
      <a:lvl4pPr marL="405000" indent="-202500" algn="l" defTabSz="514350" rtl="0" eaLnBrk="1" latinLnBrk="0" hangingPunct="1">
        <a:lnSpc>
          <a:spcPct val="100000"/>
        </a:lnSpc>
        <a:spcBef>
          <a:spcPts val="0"/>
        </a:spcBef>
        <a:buClr>
          <a:schemeClr val="bg2"/>
        </a:buClr>
        <a:buFont typeface="Arial" panose="020B0604020202020204" pitchFamily="34" charset="0"/>
        <a:buChar char="•"/>
        <a:defRPr sz="1500" kern="1200">
          <a:solidFill>
            <a:schemeClr val="bg2"/>
          </a:solidFill>
          <a:latin typeface="+mn-lt"/>
          <a:ea typeface="+mn-ea"/>
          <a:cs typeface="+mn-cs"/>
        </a:defRPr>
      </a:lvl4pPr>
      <a:lvl5pPr marL="607500" indent="-202500" algn="l" defTabSz="51435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bg2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879" userDrawn="1">
          <p15:clr>
            <a:srgbClr val="F26B43"/>
          </p15:clr>
        </p15:guide>
        <p15:guide id="2" pos="383" userDrawn="1">
          <p15:clr>
            <a:srgbClr val="F26B43"/>
          </p15:clr>
        </p15:guide>
        <p15:guide id="3" pos="537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mathworld.wolfram.com/Ellipse.html" TargetMode="External"/><Relationship Id="rId2" Type="http://schemas.openxmlformats.org/officeDocument/2006/relationships/hyperlink" Target="https://processing.org/download/" TargetMode="Externa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Department</a:t>
            </a:r>
            <a:r>
              <a:rPr lang="nl-NL" dirty="0"/>
              <a:t> of Industrial Design, TU Eindhoven</a:t>
            </a:r>
          </a:p>
        </p:txBody>
      </p:sp>
      <p:pic>
        <p:nvPicPr>
          <p:cNvPr id="32" name="Tijdelijke aanduiding voor afbeelding 31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4" b="10824"/>
          <a:stretch>
            <a:fillRect/>
          </a:stretch>
        </p:blipFill>
        <p:spPr/>
      </p:pic>
      <p:sp>
        <p:nvSpPr>
          <p:cNvPr id="6" name="Tijdelijke aanduiding voor tekst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800" dirty="0"/>
              <a:t>Prof. dr</a:t>
            </a:r>
            <a:r>
              <a:rPr lang="en-US" sz="1800"/>
              <a:t>. </a:t>
            </a:r>
            <a:r>
              <a:rPr lang="en-US" sz="1800" smtClean="0"/>
              <a:t>ir. Loe Feijs</a:t>
            </a:r>
            <a:endParaRPr lang="en-US" sz="1800" dirty="0"/>
          </a:p>
        </p:txBody>
      </p:sp>
      <p:sp>
        <p:nvSpPr>
          <p:cNvPr id="4" name="Ondertitel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sz="1800" spc="-1" dirty="0" smtClean="0">
                <a:solidFill>
                  <a:srgbClr val="FFFFFF"/>
                </a:solidFill>
              </a:rPr>
              <a:t>DAY3-CALCULUS-EMBROIDERY-CARDIOID</a:t>
            </a:r>
            <a:endParaRPr lang="nl-NL" sz="1800" b="0" spc="-1" dirty="0">
              <a:latin typeface="Arial"/>
            </a:endParaRPr>
          </a:p>
          <a:p>
            <a:endParaRPr lang="en-US" sz="1800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smtClean="0"/>
              <a:t>Golden Ratio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74893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>
          <a:xfrm>
            <a:off x="791058" y="4871441"/>
            <a:ext cx="6728631" cy="351000"/>
          </a:xfrm>
        </p:spPr>
        <p:txBody>
          <a:bodyPr/>
          <a:lstStyle/>
          <a:p>
            <a:r>
              <a:rPr lang="nl-NL" dirty="0" smtClean="0"/>
              <a:t>Loe Feijs, </a:t>
            </a:r>
            <a:r>
              <a:rPr lang="nl-NL" dirty="0" err="1"/>
              <a:t>Department</a:t>
            </a:r>
            <a:r>
              <a:rPr lang="nl-NL" dirty="0"/>
              <a:t> of Industrial Design, TU Eindhoven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Mathematics of cardioids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2000" y="1327150"/>
            <a:ext cx="54205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Geometry: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</a:t>
            </a:r>
            <a:r>
              <a:rPr lang="en-US" dirty="0" smtClean="0">
                <a:solidFill>
                  <a:schemeClr val="bg1"/>
                </a:solidFill>
              </a:rPr>
              <a:t>eart shape</a:t>
            </a: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Equations: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</a:t>
            </a:r>
            <a:r>
              <a:rPr lang="en-US" dirty="0" smtClean="0">
                <a:solidFill>
                  <a:schemeClr val="bg1"/>
                </a:solidFill>
              </a:rPr>
              <a:t>olar equation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parametric equation</a:t>
            </a:r>
          </a:p>
          <a:p>
            <a:pPr lvl="1"/>
            <a:endParaRPr lang="nl-NL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smtClean="0">
                <a:solidFill>
                  <a:schemeClr val="bg1"/>
                </a:solidFill>
              </a:rPr>
              <a:t>Calculus:</a:t>
            </a:r>
          </a:p>
          <a:p>
            <a:pPr lvl="1"/>
            <a:r>
              <a:rPr lang="nl-NL" dirty="0" err="1">
                <a:solidFill>
                  <a:schemeClr val="bg1"/>
                </a:solidFill>
              </a:rPr>
              <a:t>t</a:t>
            </a:r>
            <a:r>
              <a:rPr lang="nl-NL" dirty="0" err="1" smtClean="0">
                <a:solidFill>
                  <a:schemeClr val="bg1"/>
                </a:solidFill>
              </a:rPr>
              <a:t>angents</a:t>
            </a:r>
            <a:endParaRPr lang="nl-NL" dirty="0" smtClean="0">
              <a:solidFill>
                <a:schemeClr val="bg1"/>
              </a:solidFill>
            </a:endParaRPr>
          </a:p>
          <a:p>
            <a:pPr lvl="1"/>
            <a:r>
              <a:rPr lang="nl-NL" dirty="0" err="1">
                <a:solidFill>
                  <a:schemeClr val="bg1"/>
                </a:solidFill>
              </a:rPr>
              <a:t>n</a:t>
            </a:r>
            <a:r>
              <a:rPr lang="nl-NL" dirty="0" err="1" smtClean="0">
                <a:solidFill>
                  <a:schemeClr val="bg1"/>
                </a:solidFill>
              </a:rPr>
              <a:t>ormals</a:t>
            </a:r>
            <a:endParaRPr lang="nl-NL" dirty="0" smtClean="0">
              <a:solidFill>
                <a:schemeClr val="bg1"/>
              </a:solidFill>
            </a:endParaRPr>
          </a:p>
          <a:p>
            <a:pPr lvl="1"/>
            <a:r>
              <a:rPr lang="nl-NL" dirty="0">
                <a:solidFill>
                  <a:schemeClr val="bg1"/>
                </a:solidFill>
              </a:rPr>
              <a:t>s</a:t>
            </a:r>
            <a:r>
              <a:rPr lang="nl-NL" dirty="0" smtClean="0">
                <a:solidFill>
                  <a:schemeClr val="bg1"/>
                </a:solidFill>
              </a:rPr>
              <a:t>peed</a:t>
            </a:r>
            <a:endParaRPr lang="en-US" dirty="0" smtClean="0">
              <a:solidFill>
                <a:schemeClr val="bg1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7078133" y="1079500"/>
            <a:ext cx="16934" cy="254846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 flipH="1">
            <a:off x="5803899" y="1071032"/>
            <a:ext cx="16934" cy="254846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 flipH="1">
            <a:off x="8352368" y="1097926"/>
            <a:ext cx="16934" cy="254846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095067" y="-1468967"/>
            <a:ext cx="16934" cy="254846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7061199" y="3627967"/>
            <a:ext cx="16934" cy="254846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4502411" y="680757"/>
            <a:ext cx="2899495" cy="3340909"/>
          </a:xfrm>
          <a:custGeom>
            <a:avLst/>
            <a:gdLst>
              <a:gd name="connsiteX0" fmla="*/ 2609589 w 2899495"/>
              <a:gd name="connsiteY0" fmla="*/ 1681443 h 3340909"/>
              <a:gd name="connsiteX1" fmla="*/ 2736589 w 2899495"/>
              <a:gd name="connsiteY1" fmla="*/ 1550210 h 3340909"/>
              <a:gd name="connsiteX2" fmla="*/ 2867822 w 2899495"/>
              <a:gd name="connsiteY2" fmla="*/ 1304676 h 3340909"/>
              <a:gd name="connsiteX3" fmla="*/ 2859356 w 2899495"/>
              <a:gd name="connsiteY3" fmla="*/ 885576 h 3340909"/>
              <a:gd name="connsiteX4" fmla="*/ 2706956 w 2899495"/>
              <a:gd name="connsiteY4" fmla="*/ 568076 h 3340909"/>
              <a:gd name="connsiteX5" fmla="*/ 2376756 w 2899495"/>
              <a:gd name="connsiteY5" fmla="*/ 225176 h 3340909"/>
              <a:gd name="connsiteX6" fmla="*/ 1669789 w 2899495"/>
              <a:gd name="connsiteY6" fmla="*/ 810 h 3340909"/>
              <a:gd name="connsiteX7" fmla="*/ 928956 w 2899495"/>
              <a:gd name="connsiteY7" fmla="*/ 174376 h 3340909"/>
              <a:gd name="connsiteX8" fmla="*/ 281256 w 2899495"/>
              <a:gd name="connsiteY8" fmla="*/ 745876 h 3340909"/>
              <a:gd name="connsiteX9" fmla="*/ 31489 w 2899495"/>
              <a:gd name="connsiteY9" fmla="*/ 1414743 h 3340909"/>
              <a:gd name="connsiteX10" fmla="*/ 39956 w 2899495"/>
              <a:gd name="connsiteY10" fmla="*/ 2011643 h 3340909"/>
              <a:gd name="connsiteX11" fmla="*/ 361689 w 2899495"/>
              <a:gd name="connsiteY11" fmla="*/ 2727076 h 3340909"/>
              <a:gd name="connsiteX12" fmla="*/ 954356 w 2899495"/>
              <a:gd name="connsiteY12" fmla="*/ 3196976 h 3340909"/>
              <a:gd name="connsiteX13" fmla="*/ 1475056 w 2899495"/>
              <a:gd name="connsiteY13" fmla="*/ 3336676 h 3340909"/>
              <a:gd name="connsiteX14" fmla="*/ 2021156 w 2899495"/>
              <a:gd name="connsiteY14" fmla="*/ 3281643 h 3340909"/>
              <a:gd name="connsiteX15" fmla="*/ 2474122 w 2899495"/>
              <a:gd name="connsiteY15" fmla="*/ 3053043 h 3340909"/>
              <a:gd name="connsiteX16" fmla="*/ 2736589 w 2899495"/>
              <a:gd name="connsiteY16" fmla="*/ 2760943 h 3340909"/>
              <a:gd name="connsiteX17" fmla="*/ 2888989 w 2899495"/>
              <a:gd name="connsiteY17" fmla="*/ 2358776 h 3340909"/>
              <a:gd name="connsiteX18" fmla="*/ 2872056 w 2899495"/>
              <a:gd name="connsiteY18" fmla="*/ 2037043 h 3340909"/>
              <a:gd name="connsiteX19" fmla="*/ 2757756 w 2899495"/>
              <a:gd name="connsiteY19" fmla="*/ 1799976 h 3340909"/>
              <a:gd name="connsiteX20" fmla="*/ 2609589 w 2899495"/>
              <a:gd name="connsiteY20" fmla="*/ 1681443 h 334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99495" h="3340909">
                <a:moveTo>
                  <a:pt x="2609589" y="1681443"/>
                </a:moveTo>
                <a:cubicBezTo>
                  <a:pt x="2606061" y="1639815"/>
                  <a:pt x="2693550" y="1613004"/>
                  <a:pt x="2736589" y="1550210"/>
                </a:cubicBezTo>
                <a:cubicBezTo>
                  <a:pt x="2779628" y="1487416"/>
                  <a:pt x="2847361" y="1415448"/>
                  <a:pt x="2867822" y="1304676"/>
                </a:cubicBezTo>
                <a:cubicBezTo>
                  <a:pt x="2888283" y="1193904"/>
                  <a:pt x="2886167" y="1008343"/>
                  <a:pt x="2859356" y="885576"/>
                </a:cubicBezTo>
                <a:cubicBezTo>
                  <a:pt x="2832545" y="762809"/>
                  <a:pt x="2787389" y="678143"/>
                  <a:pt x="2706956" y="568076"/>
                </a:cubicBezTo>
                <a:cubicBezTo>
                  <a:pt x="2626523" y="458009"/>
                  <a:pt x="2549617" y="319720"/>
                  <a:pt x="2376756" y="225176"/>
                </a:cubicBezTo>
                <a:cubicBezTo>
                  <a:pt x="2203895" y="130632"/>
                  <a:pt x="1911089" y="9277"/>
                  <a:pt x="1669789" y="810"/>
                </a:cubicBezTo>
                <a:cubicBezTo>
                  <a:pt x="1428489" y="-7657"/>
                  <a:pt x="1160378" y="50198"/>
                  <a:pt x="928956" y="174376"/>
                </a:cubicBezTo>
                <a:cubicBezTo>
                  <a:pt x="697534" y="298554"/>
                  <a:pt x="430834" y="539148"/>
                  <a:pt x="281256" y="745876"/>
                </a:cubicBezTo>
                <a:cubicBezTo>
                  <a:pt x="131678" y="952604"/>
                  <a:pt x="71706" y="1203782"/>
                  <a:pt x="31489" y="1414743"/>
                </a:cubicBezTo>
                <a:cubicBezTo>
                  <a:pt x="-8728" y="1625704"/>
                  <a:pt x="-15077" y="1792921"/>
                  <a:pt x="39956" y="2011643"/>
                </a:cubicBezTo>
                <a:cubicBezTo>
                  <a:pt x="94989" y="2230365"/>
                  <a:pt x="209289" y="2529521"/>
                  <a:pt x="361689" y="2727076"/>
                </a:cubicBezTo>
                <a:cubicBezTo>
                  <a:pt x="514089" y="2924632"/>
                  <a:pt x="768795" y="3095376"/>
                  <a:pt x="954356" y="3196976"/>
                </a:cubicBezTo>
                <a:cubicBezTo>
                  <a:pt x="1139917" y="3298576"/>
                  <a:pt x="1297256" y="3322565"/>
                  <a:pt x="1475056" y="3336676"/>
                </a:cubicBezTo>
                <a:cubicBezTo>
                  <a:pt x="1652856" y="3350787"/>
                  <a:pt x="1854645" y="3328915"/>
                  <a:pt x="2021156" y="3281643"/>
                </a:cubicBezTo>
                <a:cubicBezTo>
                  <a:pt x="2187667" y="3234371"/>
                  <a:pt x="2354883" y="3139826"/>
                  <a:pt x="2474122" y="3053043"/>
                </a:cubicBezTo>
                <a:cubicBezTo>
                  <a:pt x="2593361" y="2966260"/>
                  <a:pt x="2667445" y="2876654"/>
                  <a:pt x="2736589" y="2760943"/>
                </a:cubicBezTo>
                <a:cubicBezTo>
                  <a:pt x="2805734" y="2645232"/>
                  <a:pt x="2866411" y="2479426"/>
                  <a:pt x="2888989" y="2358776"/>
                </a:cubicBezTo>
                <a:cubicBezTo>
                  <a:pt x="2911567" y="2238126"/>
                  <a:pt x="2893928" y="2130176"/>
                  <a:pt x="2872056" y="2037043"/>
                </a:cubicBezTo>
                <a:cubicBezTo>
                  <a:pt x="2850184" y="1943910"/>
                  <a:pt x="2804323" y="1859948"/>
                  <a:pt x="2757756" y="1799976"/>
                </a:cubicBezTo>
                <a:cubicBezTo>
                  <a:pt x="2711189" y="1740004"/>
                  <a:pt x="2613117" y="1723071"/>
                  <a:pt x="2609589" y="1681443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98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>
          <a:xfrm>
            <a:off x="791058" y="4871441"/>
            <a:ext cx="6728631" cy="351000"/>
          </a:xfrm>
        </p:spPr>
        <p:txBody>
          <a:bodyPr/>
          <a:lstStyle/>
          <a:p>
            <a:r>
              <a:rPr lang="nl-NL" dirty="0" smtClean="0"/>
              <a:t>Loe Feijs, </a:t>
            </a:r>
            <a:r>
              <a:rPr lang="nl-NL" dirty="0" err="1"/>
              <a:t>Department</a:t>
            </a:r>
            <a:r>
              <a:rPr lang="nl-NL" dirty="0"/>
              <a:t> of Industrial Design, TU Eindhoven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be continued at the </a:t>
            </a:r>
            <a:r>
              <a:rPr lang="en-US" dirty="0" err="1" smtClean="0"/>
              <a:t>lightboard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89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>
          <a:xfrm>
            <a:off x="791058" y="4871441"/>
            <a:ext cx="6728631" cy="351000"/>
          </a:xfrm>
        </p:spPr>
        <p:txBody>
          <a:bodyPr/>
          <a:lstStyle/>
          <a:p>
            <a:r>
              <a:rPr lang="nl-NL" dirty="0" smtClean="0"/>
              <a:t>Loe Feijs, </a:t>
            </a:r>
            <a:r>
              <a:rPr lang="nl-NL" dirty="0" err="1"/>
              <a:t>Department</a:t>
            </a:r>
            <a:r>
              <a:rPr lang="nl-NL" dirty="0"/>
              <a:t> of Industrial Design, TU Eindhoven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 the Cardioid in Processing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2000" y="1327150"/>
            <a:ext cx="54205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6837" indent="-285750">
              <a:lnSpc>
                <a:spcPct val="150000"/>
              </a:lnSpc>
            </a:pPr>
            <a:r>
              <a:rPr lang="nl-NL" altLang="en-US" sz="2000" err="1">
                <a:solidFill>
                  <a:schemeClr val="bg1"/>
                </a:solidFill>
              </a:rPr>
              <a:t>d</a:t>
            </a:r>
            <a:r>
              <a:rPr lang="nl-NL" altLang="en-US" sz="2000" smtClean="0">
                <a:solidFill>
                  <a:schemeClr val="bg1"/>
                </a:solidFill>
              </a:rPr>
              <a:t>ivide 0</a:t>
            </a:r>
            <a:r>
              <a:rPr lang="nl-NL" altLang="en-US" sz="2000" dirty="0" smtClean="0">
                <a:solidFill>
                  <a:schemeClr val="bg1"/>
                </a:solidFill>
              </a:rPr>
              <a:t>..2</a:t>
            </a:r>
            <a:r>
              <a:rPr lang="el-GR" altLang="en-US" sz="2000" dirty="0" smtClean="0">
                <a:solidFill>
                  <a:schemeClr val="bg1"/>
                </a:solidFill>
              </a:rPr>
              <a:t>π</a:t>
            </a:r>
            <a:r>
              <a:rPr lang="nl-NL" altLang="en-US" sz="2000" dirty="0" smtClean="0">
                <a:solidFill>
                  <a:schemeClr val="bg1"/>
                </a:solidFill>
              </a:rPr>
              <a:t> in steps of </a:t>
            </a:r>
            <a:r>
              <a:rPr lang="nl-NL" altLang="en-US" sz="2000" dirty="0" err="1" smtClean="0">
                <a:solidFill>
                  <a:schemeClr val="bg1"/>
                </a:solidFill>
              </a:rPr>
              <a:t>dt</a:t>
            </a:r>
            <a:r>
              <a:rPr lang="nl-NL" altLang="en-US" sz="2000" dirty="0">
                <a:solidFill>
                  <a:schemeClr val="bg1"/>
                </a:solidFill>
              </a:rPr>
              <a:t> = 2</a:t>
            </a:r>
            <a:r>
              <a:rPr lang="el-GR" altLang="en-US" sz="2000" dirty="0" smtClean="0">
                <a:solidFill>
                  <a:schemeClr val="bg1"/>
                </a:solidFill>
              </a:rPr>
              <a:t>π</a:t>
            </a:r>
            <a:r>
              <a:rPr lang="nl-NL" altLang="en-US" sz="2000" dirty="0" smtClean="0">
                <a:solidFill>
                  <a:schemeClr val="bg1"/>
                </a:solidFill>
              </a:rPr>
              <a:t>/</a:t>
            </a:r>
            <a:r>
              <a:rPr lang="nl-NL" altLang="en-US" sz="16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steps</a:t>
            </a:r>
            <a:r>
              <a:rPr lang="nl-NL" altLang="en-US" sz="2000" dirty="0" smtClean="0">
                <a:solidFill>
                  <a:schemeClr val="bg1"/>
                </a:solidFill>
              </a:rPr>
              <a:t> </a:t>
            </a:r>
          </a:p>
          <a:p>
            <a:pPr marL="96837" indent="-285750">
              <a:lnSpc>
                <a:spcPct val="150000"/>
              </a:lnSpc>
            </a:pPr>
            <a:r>
              <a:rPr lang="nl-NL" altLang="en-US" sz="2000" dirty="0" err="1">
                <a:solidFill>
                  <a:schemeClr val="bg1"/>
                </a:solidFill>
              </a:rPr>
              <a:t>u</a:t>
            </a:r>
            <a:r>
              <a:rPr lang="nl-NL" altLang="en-US" sz="2000" smtClean="0">
                <a:solidFill>
                  <a:schemeClr val="bg1"/>
                </a:solidFill>
              </a:rPr>
              <a:t>se </a:t>
            </a:r>
            <a:r>
              <a:rPr lang="nl-NL" altLang="en-US" sz="2000" dirty="0" err="1" smtClean="0">
                <a:solidFill>
                  <a:schemeClr val="bg1"/>
                </a:solidFill>
              </a:rPr>
              <a:t>the</a:t>
            </a:r>
            <a:r>
              <a:rPr lang="nl-NL" altLang="en-US" sz="2000" dirty="0" smtClean="0">
                <a:solidFill>
                  <a:schemeClr val="bg1"/>
                </a:solidFill>
              </a:rPr>
              <a:t> </a:t>
            </a:r>
            <a:r>
              <a:rPr lang="nl-NL" altLang="en-US" sz="2000" dirty="0" err="1" smtClean="0">
                <a:solidFill>
                  <a:schemeClr val="bg1"/>
                </a:solidFill>
              </a:rPr>
              <a:t>parametric</a:t>
            </a:r>
            <a:r>
              <a:rPr lang="nl-NL" altLang="en-US" sz="2000" dirty="0" smtClean="0">
                <a:solidFill>
                  <a:schemeClr val="bg1"/>
                </a:solidFill>
              </a:rPr>
              <a:t> </a:t>
            </a:r>
            <a:r>
              <a:rPr lang="nl-NL" altLang="en-US" sz="2000" dirty="0" err="1" smtClean="0">
                <a:solidFill>
                  <a:schemeClr val="bg1"/>
                </a:solidFill>
              </a:rPr>
              <a:t>equation</a:t>
            </a:r>
            <a:endParaRPr lang="nl-NL" altLang="en-US" sz="2000" dirty="0" smtClean="0">
              <a:solidFill>
                <a:schemeClr val="bg1"/>
              </a:solidFill>
            </a:endParaRPr>
          </a:p>
          <a:p>
            <a:pPr marL="96837" indent="-285750">
              <a:lnSpc>
                <a:spcPct val="150000"/>
              </a:lnSpc>
            </a:pPr>
            <a:r>
              <a:rPr lang="nl-NL" altLang="en-US" sz="2000" dirty="0" err="1">
                <a:solidFill>
                  <a:schemeClr val="bg1"/>
                </a:solidFill>
              </a:rPr>
              <a:t>f</a:t>
            </a:r>
            <a:r>
              <a:rPr lang="nl-NL" altLang="en-US" sz="2000" smtClean="0">
                <a:solidFill>
                  <a:schemeClr val="bg1"/>
                </a:solidFill>
              </a:rPr>
              <a:t>ind </a:t>
            </a:r>
            <a:r>
              <a:rPr lang="nl-NL" altLang="en-US" sz="2000" dirty="0" smtClean="0">
                <a:solidFill>
                  <a:schemeClr val="bg1"/>
                </a:solidFill>
              </a:rPr>
              <a:t>points </a:t>
            </a:r>
            <a:r>
              <a:rPr lang="nl-NL" altLang="en-US" sz="2000" dirty="0" err="1" smtClean="0">
                <a:solidFill>
                  <a:schemeClr val="bg1"/>
                </a:solidFill>
              </a:rPr>
              <a:t>x,y</a:t>
            </a:r>
            <a:r>
              <a:rPr lang="nl-NL" altLang="en-US" sz="2000" dirty="0" smtClean="0">
                <a:solidFill>
                  <a:schemeClr val="bg1"/>
                </a:solidFill>
              </a:rPr>
              <a:t> in a </a:t>
            </a:r>
            <a:r>
              <a:rPr lang="nl-NL" altLang="en-US" sz="2000" smtClean="0">
                <a:solidFill>
                  <a:schemeClr val="bg1"/>
                </a:solidFill>
              </a:rPr>
              <a:t>single  </a:t>
            </a:r>
            <a:r>
              <a:rPr lang="nl-NL" altLang="en-US" sz="1600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NL" altLang="en-US" sz="2000" smtClean="0">
                <a:solidFill>
                  <a:schemeClr val="bg1"/>
                </a:solidFill>
              </a:rPr>
              <a:t> loop</a:t>
            </a:r>
            <a:endParaRPr lang="nl-NL" altLang="en-US" sz="2000" dirty="0" smtClean="0">
              <a:solidFill>
                <a:schemeClr val="bg1"/>
              </a:solidFill>
            </a:endParaRPr>
          </a:p>
          <a:p>
            <a:pPr marL="96837" indent="-285750">
              <a:lnSpc>
                <a:spcPct val="150000"/>
              </a:lnSpc>
            </a:pPr>
            <a:r>
              <a:rPr lang="nl-NL" altLang="en-US" sz="2000" dirty="0" err="1">
                <a:solidFill>
                  <a:schemeClr val="bg1"/>
                </a:solidFill>
              </a:rPr>
              <a:t>c</a:t>
            </a:r>
            <a:r>
              <a:rPr lang="nl-NL" altLang="en-US" sz="2000" smtClean="0">
                <a:solidFill>
                  <a:schemeClr val="bg1"/>
                </a:solidFill>
              </a:rPr>
              <a:t>alculate </a:t>
            </a:r>
            <a:r>
              <a:rPr lang="nl-NL" altLang="en-US" sz="2000" dirty="0" err="1" smtClean="0">
                <a:solidFill>
                  <a:schemeClr val="bg1"/>
                </a:solidFill>
              </a:rPr>
              <a:t>derivatives</a:t>
            </a:r>
            <a:r>
              <a:rPr lang="nl-NL" altLang="en-US" sz="2000" dirty="0" smtClean="0">
                <a:solidFill>
                  <a:schemeClr val="bg1"/>
                </a:solidFill>
              </a:rPr>
              <a:t> </a:t>
            </a:r>
            <a:r>
              <a:rPr lang="nl-NL" altLang="en-US" sz="2000" dirty="0" err="1" smtClean="0">
                <a:solidFill>
                  <a:schemeClr val="bg1"/>
                </a:solidFill>
              </a:rPr>
              <a:t>dy</a:t>
            </a:r>
            <a:r>
              <a:rPr lang="nl-NL" altLang="en-US" sz="2000" dirty="0" smtClean="0">
                <a:solidFill>
                  <a:schemeClr val="bg1"/>
                </a:solidFill>
              </a:rPr>
              <a:t>/</a:t>
            </a:r>
            <a:r>
              <a:rPr lang="nl-NL" altLang="en-US" sz="2000" dirty="0" err="1" smtClean="0">
                <a:solidFill>
                  <a:schemeClr val="bg1"/>
                </a:solidFill>
              </a:rPr>
              <a:t>dt</a:t>
            </a:r>
            <a:r>
              <a:rPr lang="nl-NL" altLang="en-US" sz="2000" dirty="0" smtClean="0">
                <a:solidFill>
                  <a:schemeClr val="bg1"/>
                </a:solidFill>
              </a:rPr>
              <a:t> </a:t>
            </a:r>
            <a:r>
              <a:rPr lang="nl-NL" altLang="en-US" sz="2000" dirty="0" err="1" smtClean="0">
                <a:solidFill>
                  <a:schemeClr val="bg1"/>
                </a:solidFill>
              </a:rPr>
              <a:t>and</a:t>
            </a:r>
            <a:r>
              <a:rPr lang="nl-NL" altLang="en-US" sz="2000" dirty="0" smtClean="0">
                <a:solidFill>
                  <a:schemeClr val="bg1"/>
                </a:solidFill>
              </a:rPr>
              <a:t> dx/</a:t>
            </a:r>
            <a:r>
              <a:rPr lang="nl-NL" altLang="en-US" sz="2000" dirty="0" err="1" smtClean="0">
                <a:solidFill>
                  <a:schemeClr val="bg1"/>
                </a:solidFill>
              </a:rPr>
              <a:t>dt</a:t>
            </a:r>
            <a:endParaRPr lang="nl-NL" altLang="en-US" sz="2000" dirty="0" smtClean="0">
              <a:solidFill>
                <a:schemeClr val="bg1"/>
              </a:solidFill>
            </a:endParaRPr>
          </a:p>
          <a:p>
            <a:pPr marL="96837" indent="-285750">
              <a:lnSpc>
                <a:spcPct val="150000"/>
              </a:lnSpc>
            </a:pPr>
            <a:r>
              <a:rPr lang="nl-NL" altLang="en-US" sz="2000" smtClean="0">
                <a:solidFill>
                  <a:schemeClr val="bg1"/>
                </a:solidFill>
              </a:rPr>
              <a:t>next</a:t>
            </a:r>
            <a:r>
              <a:rPr lang="nl-NL" altLang="en-US" sz="2000" smtClean="0">
                <a:solidFill>
                  <a:schemeClr val="bg1"/>
                </a:solidFill>
              </a:rPr>
              <a:t> </a:t>
            </a:r>
            <a:r>
              <a:rPr lang="nl-NL" altLang="en-US" sz="2000" dirty="0" smtClean="0">
                <a:solidFill>
                  <a:schemeClr val="bg1"/>
                </a:solidFill>
              </a:rPr>
              <a:t>draw </a:t>
            </a:r>
            <a:r>
              <a:rPr lang="nl-NL" altLang="en-US" sz="2000" dirty="0" err="1" smtClean="0">
                <a:solidFill>
                  <a:schemeClr val="bg1"/>
                </a:solidFill>
              </a:rPr>
              <a:t>tangents</a:t>
            </a:r>
            <a:r>
              <a:rPr lang="nl-NL" altLang="en-US" sz="2000" dirty="0" smtClean="0">
                <a:solidFill>
                  <a:schemeClr val="bg1"/>
                </a:solidFill>
              </a:rPr>
              <a:t> </a:t>
            </a:r>
            <a:r>
              <a:rPr lang="nl-NL" altLang="en-US" sz="2000" dirty="0" err="1" smtClean="0">
                <a:solidFill>
                  <a:schemeClr val="bg1"/>
                </a:solidFill>
              </a:rPr>
              <a:t>and</a:t>
            </a:r>
            <a:r>
              <a:rPr lang="nl-NL" altLang="en-US" sz="2000" dirty="0" smtClean="0">
                <a:solidFill>
                  <a:schemeClr val="bg1"/>
                </a:solidFill>
              </a:rPr>
              <a:t> </a:t>
            </a:r>
            <a:r>
              <a:rPr lang="nl-NL" altLang="en-US" sz="2000" dirty="0" err="1" smtClean="0">
                <a:solidFill>
                  <a:schemeClr val="bg1"/>
                </a:solidFill>
              </a:rPr>
              <a:t>normals</a:t>
            </a:r>
            <a:endParaRPr lang="nl-NL" altLang="en-US" sz="2000" dirty="0" smtClean="0">
              <a:solidFill>
                <a:schemeClr val="bg1"/>
              </a:solidFill>
            </a:endParaRPr>
          </a:p>
          <a:p>
            <a:pPr marL="96837" indent="-285750">
              <a:lnSpc>
                <a:spcPct val="150000"/>
              </a:lnSpc>
            </a:pPr>
            <a:r>
              <a:rPr lang="nl-NL" altLang="en-US" sz="2000" dirty="0">
                <a:solidFill>
                  <a:schemeClr val="bg1"/>
                </a:solidFill>
              </a:rPr>
              <a:t>p</a:t>
            </a:r>
            <a:r>
              <a:rPr lang="nl-NL" altLang="en-US" sz="2000" smtClean="0">
                <a:solidFill>
                  <a:schemeClr val="bg1"/>
                </a:solidFill>
              </a:rPr>
              <a:t>lay </a:t>
            </a:r>
            <a:r>
              <a:rPr lang="nl-NL" altLang="en-US" sz="2000" dirty="0" err="1" smtClean="0">
                <a:solidFill>
                  <a:schemeClr val="bg1"/>
                </a:solidFill>
              </a:rPr>
              <a:t>with</a:t>
            </a:r>
            <a:r>
              <a:rPr lang="nl-NL" altLang="en-US" sz="2000" dirty="0" smtClean="0">
                <a:solidFill>
                  <a:schemeClr val="bg1"/>
                </a:solidFill>
              </a:rPr>
              <a:t> these in search of </a:t>
            </a:r>
            <a:r>
              <a:rPr lang="nl-NL" altLang="en-US" sz="2000" dirty="0" err="1" smtClean="0">
                <a:solidFill>
                  <a:schemeClr val="bg1"/>
                </a:solidFill>
              </a:rPr>
              <a:t>aesthetics</a:t>
            </a:r>
            <a:endParaRPr lang="nl-NL" altLang="en-US" sz="2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2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466725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52950" y="0"/>
            <a:ext cx="459105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39" y="124240"/>
            <a:ext cx="9211671" cy="4919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77078" y="3120887"/>
            <a:ext cx="8299174" cy="2087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3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466725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72000" y="0"/>
            <a:ext cx="4591050" cy="47189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013" y="89451"/>
            <a:ext cx="6530899" cy="4986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Callout 7"/>
          <p:cNvSpPr/>
          <p:nvPr/>
        </p:nvSpPr>
        <p:spPr>
          <a:xfrm>
            <a:off x="7623941" y="286348"/>
            <a:ext cx="1151682" cy="723417"/>
          </a:xfrm>
          <a:prstGeom prst="wedgeEllipseCallout">
            <a:avLst>
              <a:gd name="adj1" fmla="val -78120"/>
              <a:gd name="adj2" fmla="val 82500"/>
            </a:avLst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steps = 100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33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466725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52950" y="0"/>
            <a:ext cx="459105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206" y="109329"/>
            <a:ext cx="6444890" cy="496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Callout 7"/>
          <p:cNvSpPr/>
          <p:nvPr/>
        </p:nvSpPr>
        <p:spPr>
          <a:xfrm>
            <a:off x="7706768" y="448687"/>
            <a:ext cx="1151682" cy="723417"/>
          </a:xfrm>
          <a:prstGeom prst="wedgeEllipseCallout">
            <a:avLst>
              <a:gd name="adj1" fmla="val -78120"/>
              <a:gd name="adj2" fmla="val 82500"/>
            </a:avLst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steps = 50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45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466725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52950" y="0"/>
            <a:ext cx="459105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782" y="52633"/>
            <a:ext cx="6470373" cy="4999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933661" y="1908313"/>
            <a:ext cx="1202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b="1" dirty="0" smtClean="0">
                <a:solidFill>
                  <a:srgbClr val="FF0000"/>
                </a:solidFill>
              </a:rPr>
              <a:t>??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45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466725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52950" y="0"/>
            <a:ext cx="459105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64110" y="3766927"/>
            <a:ext cx="1023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err="1" smtClean="0"/>
              <a:t>x,y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754765" y="655982"/>
            <a:ext cx="39756" cy="2912166"/>
          </a:xfrm>
          <a:prstGeom prst="straightConnector1">
            <a:avLst/>
          </a:prstGeom>
          <a:ln w="571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913791" y="384307"/>
            <a:ext cx="3641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x</a:t>
            </a:r>
            <a:r>
              <a:rPr lang="nl-NL" sz="2400" dirty="0" smtClean="0"/>
              <a:t> + 1000,y + 1000*</a:t>
            </a:r>
            <a:r>
              <a:rPr lang="nl-NL" sz="2400" dirty="0" err="1" smtClean="0"/>
              <a:t>slope</a:t>
            </a:r>
            <a:endParaRPr lang="en-US" sz="2400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4317" y="2668955"/>
            <a:ext cx="3406429" cy="222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87308" y="3551579"/>
            <a:ext cx="1666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x</a:t>
            </a:r>
            <a:r>
              <a:rPr lang="nl-NL" sz="2400" dirty="0" smtClean="0"/>
              <a:t> ,y</a:t>
            </a:r>
            <a:endParaRPr lang="en-US" sz="24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480955" y="3558206"/>
            <a:ext cx="4234054" cy="19881"/>
          </a:xfrm>
          <a:prstGeom prst="straightConnector1">
            <a:avLst/>
          </a:prstGeom>
          <a:ln w="571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292094" y="607434"/>
            <a:ext cx="4454388" cy="295077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115348" y="3697352"/>
            <a:ext cx="3641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x</a:t>
            </a:r>
            <a:r>
              <a:rPr lang="nl-NL" sz="2400" dirty="0" smtClean="0"/>
              <a:t> + 1000,y</a:t>
            </a:r>
            <a:endParaRPr lang="en-US" sz="2400" dirty="0"/>
          </a:p>
        </p:txBody>
      </p:sp>
      <p:sp>
        <p:nvSpPr>
          <p:cNvPr id="19" name="Oval 18"/>
          <p:cNvSpPr/>
          <p:nvPr/>
        </p:nvSpPr>
        <p:spPr>
          <a:xfrm>
            <a:off x="1252339" y="3468757"/>
            <a:ext cx="139148" cy="149087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678565" y="3511827"/>
            <a:ext cx="139148" cy="149087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711695" y="533401"/>
            <a:ext cx="139148" cy="149087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 rot="19639402">
            <a:off x="2574235" y="1282148"/>
            <a:ext cx="2981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/>
              <a:t>t</a:t>
            </a:r>
            <a:r>
              <a:rPr lang="nl-NL" sz="2000" smtClean="0"/>
              <a:t>angent line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6241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466725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52950" y="0"/>
            <a:ext cx="459105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8078492" y="4672739"/>
            <a:ext cx="1065508" cy="47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89" y="0"/>
            <a:ext cx="919657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938867" y="3801533"/>
            <a:ext cx="550333" cy="1185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4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466725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52950" y="0"/>
            <a:ext cx="459105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8078492" y="4672739"/>
            <a:ext cx="1065508" cy="47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8" y="142217"/>
            <a:ext cx="6436277" cy="5001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Callout 7"/>
          <p:cNvSpPr/>
          <p:nvPr/>
        </p:nvSpPr>
        <p:spPr>
          <a:xfrm>
            <a:off x="7882359" y="127322"/>
            <a:ext cx="1151682" cy="723417"/>
          </a:xfrm>
          <a:prstGeom prst="wedgeEllipseCallout">
            <a:avLst>
              <a:gd name="adj1" fmla="val -78120"/>
              <a:gd name="adj2" fmla="val 82500"/>
            </a:avLst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steps = 100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92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>
          <a:xfrm>
            <a:off x="791058" y="4871441"/>
            <a:ext cx="6728631" cy="351000"/>
          </a:xfrm>
        </p:spPr>
        <p:txBody>
          <a:bodyPr/>
          <a:lstStyle/>
          <a:p>
            <a:r>
              <a:rPr lang="nl-NL" dirty="0" smtClean="0"/>
              <a:t>Loe Feijs, </a:t>
            </a:r>
            <a:r>
              <a:rPr lang="nl-NL" dirty="0" err="1"/>
              <a:t>Department</a:t>
            </a:r>
            <a:r>
              <a:rPr lang="nl-NL" dirty="0"/>
              <a:t> of Industrial Design, TU Eindhoven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96048" y="544228"/>
            <a:ext cx="7923213" cy="394448"/>
          </a:xfrm>
        </p:spPr>
        <p:txBody>
          <a:bodyPr/>
          <a:lstStyle/>
          <a:p>
            <a:r>
              <a:rPr lang="en-US" dirty="0" smtClean="0"/>
              <a:t>Resources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325714" y="1130460"/>
            <a:ext cx="8947496" cy="3310413"/>
          </a:xfrm>
        </p:spPr>
        <p:txBody>
          <a:bodyPr/>
          <a:lstStyle/>
          <a:p>
            <a:r>
              <a:rPr lang="nl-NL" altLang="en-US" dirty="0" smtClean="0"/>
              <a:t>Processing3</a:t>
            </a:r>
            <a:r>
              <a:rPr lang="nl-NL" altLang="en-US" dirty="0"/>
              <a:t>, </a:t>
            </a:r>
            <a:r>
              <a:rPr lang="nl-NL" altLang="en-US" dirty="0" err="1"/>
              <a:t>please</a:t>
            </a:r>
            <a:r>
              <a:rPr lang="nl-NL" altLang="en-US" dirty="0"/>
              <a:t> </a:t>
            </a:r>
            <a:r>
              <a:rPr lang="nl-NL" altLang="en-US" dirty="0" err="1"/>
              <a:t>install</a:t>
            </a:r>
            <a:r>
              <a:rPr lang="nl-NL" altLang="en-US" dirty="0"/>
              <a:t> </a:t>
            </a:r>
            <a:r>
              <a:rPr lang="nl-NL" altLang="en-US" dirty="0" err="1"/>
              <a:t>from</a:t>
            </a:r>
            <a:r>
              <a:rPr lang="nl-NL" altLang="en-US" dirty="0"/>
              <a:t> </a:t>
            </a:r>
          </a:p>
          <a:p>
            <a:pPr marL="268287" lvl="1"/>
            <a:r>
              <a:rPr lang="en-US" sz="1600" dirty="0">
                <a:hlinkClick r:id="rId2"/>
              </a:rPr>
              <a:t>https://processing.org/download/</a:t>
            </a:r>
            <a:endParaRPr lang="nl-NL" altLang="en-US" sz="1600" b="1" dirty="0">
              <a:cs typeface="Courier New" pitchFamily="49" charset="0"/>
            </a:endParaRPr>
          </a:p>
          <a:p>
            <a:r>
              <a:rPr lang="nl-NL" altLang="en-US" dirty="0" err="1"/>
              <a:t>Github</a:t>
            </a:r>
            <a:r>
              <a:rPr lang="nl-NL" altLang="en-US" dirty="0"/>
              <a:t>, </a:t>
            </a:r>
            <a:r>
              <a:rPr lang="nl-NL" altLang="en-US" dirty="0" smtClean="0"/>
              <a:t>digital-</a:t>
            </a:r>
            <a:r>
              <a:rPr lang="nl-NL" altLang="en-US" dirty="0" err="1" smtClean="0"/>
              <a:t>craftmanship’s</a:t>
            </a:r>
            <a:r>
              <a:rPr lang="nl-NL" altLang="en-US" dirty="0" smtClean="0"/>
              <a:t> </a:t>
            </a:r>
            <a:r>
              <a:rPr lang="nl-NL" altLang="en-US" dirty="0" err="1"/>
              <a:t>repository</a:t>
            </a:r>
            <a:r>
              <a:rPr lang="nl-NL" altLang="en-US" dirty="0"/>
              <a:t> GOLDEN-RATIO</a:t>
            </a:r>
          </a:p>
          <a:p>
            <a:pPr marL="554037" lvl="1" indent="-285750"/>
            <a:r>
              <a:rPr lang="nl-NL" altLang="en-US" sz="1600" dirty="0" err="1"/>
              <a:t>this</a:t>
            </a:r>
            <a:r>
              <a:rPr lang="nl-NL" altLang="en-US" sz="1600" dirty="0"/>
              <a:t> </a:t>
            </a:r>
            <a:r>
              <a:rPr lang="nl-NL" altLang="en-US" sz="1600" dirty="0" err="1"/>
              <a:t>powerpoint</a:t>
            </a:r>
            <a:r>
              <a:rPr lang="nl-NL" altLang="en-US" sz="1600" dirty="0"/>
              <a:t> (.</a:t>
            </a:r>
            <a:r>
              <a:rPr lang="nl-NL" altLang="en-US" sz="1600" dirty="0" err="1"/>
              <a:t>pptx</a:t>
            </a:r>
            <a:r>
              <a:rPr lang="nl-NL" altLang="en-US" sz="1600" dirty="0"/>
              <a:t>)</a:t>
            </a:r>
          </a:p>
          <a:p>
            <a:pPr marL="554037" lvl="1" indent="-285750"/>
            <a:r>
              <a:rPr lang="nl-NL" altLang="en-US" sz="1600" dirty="0" smtClean="0"/>
              <a:t>cardioid2019.pde</a:t>
            </a:r>
            <a:endParaRPr lang="nl-NL" altLang="en-US" sz="1600" dirty="0"/>
          </a:p>
          <a:p>
            <a:pPr marL="554037" lvl="1" indent="-285750"/>
            <a:r>
              <a:rPr lang="nl-NL" altLang="en-US" sz="16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github.com/digital-</a:t>
            </a:r>
            <a:r>
              <a:rPr lang="nl-NL" altLang="en-US" sz="1600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craftsmanship</a:t>
            </a:r>
            <a:r>
              <a:rPr lang="nl-NL" altLang="en-US" sz="16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/GOLDEN-RATIO/tree/master/DAY3-CALCULUS-EMBROIDERY-CARDIOID</a:t>
            </a:r>
            <a:endParaRPr lang="nl-NL" altLang="en-US" sz="16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nl-NL" altLang="en-US" dirty="0" err="1" smtClean="0"/>
              <a:t>External</a:t>
            </a:r>
            <a:r>
              <a:rPr lang="nl-NL" altLang="en-US" dirty="0" smtClean="0"/>
              <a:t> link, </a:t>
            </a:r>
            <a:r>
              <a:rPr lang="nl-NL" altLang="en-US" dirty="0" err="1" smtClean="0"/>
              <a:t>Wolfram’s</a:t>
            </a:r>
            <a:r>
              <a:rPr lang="nl-NL" altLang="en-US" dirty="0" smtClean="0"/>
              <a:t> </a:t>
            </a:r>
            <a:r>
              <a:rPr lang="nl-NL" altLang="en-US" dirty="0" err="1" smtClean="0"/>
              <a:t>MathWorld</a:t>
            </a:r>
            <a:r>
              <a:rPr lang="nl-NL" altLang="en-US" dirty="0" smtClean="0"/>
              <a:t> on </a:t>
            </a:r>
            <a:r>
              <a:rPr lang="nl-NL" altLang="en-US" dirty="0" err="1" smtClean="0"/>
              <a:t>cardioid</a:t>
            </a:r>
            <a:endParaRPr lang="nl-NL" altLang="en-US" dirty="0" smtClean="0"/>
          </a:p>
          <a:p>
            <a:pPr marL="202500" lvl="3" indent="0">
              <a:buNone/>
            </a:pPr>
            <a:r>
              <a:rPr lang="nl-NL" sz="1600" u="sng" spc="-1" dirty="0" smtClean="0">
                <a:solidFill>
                  <a:srgbClr val="FFFFFF"/>
                </a:solidFill>
                <a:hlinkClick r:id="rId3"/>
              </a:rPr>
              <a:t>http</a:t>
            </a:r>
            <a:r>
              <a:rPr lang="nl-NL" sz="1600" u="sng" spc="-1" dirty="0">
                <a:solidFill>
                  <a:srgbClr val="FFFFFF"/>
                </a:solidFill>
                <a:hlinkClick r:id="rId3"/>
              </a:rPr>
              <a:t>://</a:t>
            </a:r>
            <a:r>
              <a:rPr lang="nl-NL" sz="1600" u="sng" spc="-1" dirty="0" smtClean="0">
                <a:solidFill>
                  <a:srgbClr val="FFFFFF"/>
                </a:solidFill>
                <a:hlinkClick r:id="rId3"/>
              </a:rPr>
              <a:t>mathworld.wolfram.com/Cardioid.html</a:t>
            </a:r>
            <a:endParaRPr lang="nl-NL" sz="1600" spc="-1" dirty="0">
              <a:solidFill>
                <a:srgbClr val="101073"/>
              </a:solidFill>
            </a:endParaRPr>
          </a:p>
          <a:p>
            <a:pPr marL="269875" lvl="1"/>
            <a:endParaRPr lang="nl-NL" altLang="en-US" sz="1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1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466725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52950" y="0"/>
            <a:ext cx="459105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121"/>
            <a:ext cx="9113764" cy="5160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596348" y="3617843"/>
            <a:ext cx="7981122" cy="2981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970663" y="3380096"/>
            <a:ext cx="573206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1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466725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52950" y="0"/>
            <a:ext cx="459105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980" y="460005"/>
            <a:ext cx="5634405" cy="4119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933661" y="1908313"/>
            <a:ext cx="1202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b="1" dirty="0" smtClean="0">
                <a:solidFill>
                  <a:srgbClr val="FF0000"/>
                </a:solidFill>
              </a:rPr>
              <a:t>??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35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466725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52950" y="0"/>
            <a:ext cx="459105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43"/>
            <a:ext cx="9144000" cy="4689575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rot="5400000">
            <a:off x="1079901" y="498086"/>
            <a:ext cx="1087156" cy="254759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5400000">
            <a:off x="4127724" y="556887"/>
            <a:ext cx="1368533" cy="254759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>
            <a:off x="0" y="3399789"/>
            <a:ext cx="1392072" cy="254759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94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466725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52950" y="0"/>
            <a:ext cx="459105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904" y="97459"/>
            <a:ext cx="6438905" cy="4901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745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466725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52950" y="0"/>
            <a:ext cx="459105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904" y="97459"/>
            <a:ext cx="6438905" cy="4901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Group 21"/>
          <p:cNvGrpSpPr/>
          <p:nvPr/>
        </p:nvGrpSpPr>
        <p:grpSpPr>
          <a:xfrm>
            <a:off x="2962451" y="1442918"/>
            <a:ext cx="630103" cy="640050"/>
            <a:chOff x="2701424" y="1222760"/>
            <a:chExt cx="773304" cy="952740"/>
          </a:xfrm>
        </p:grpSpPr>
        <p:sp>
          <p:nvSpPr>
            <p:cNvPr id="10" name="Oval 9"/>
            <p:cNvSpPr/>
            <p:nvPr/>
          </p:nvSpPr>
          <p:spPr>
            <a:xfrm>
              <a:off x="2701424" y="2014521"/>
              <a:ext cx="99061" cy="1219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3123813" y="2053580"/>
              <a:ext cx="99061" cy="1219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955867" y="1568947"/>
              <a:ext cx="99061" cy="1219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375668" y="1709355"/>
              <a:ext cx="99060" cy="1219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260639" y="1222760"/>
              <a:ext cx="99061" cy="1219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300" y="2522230"/>
            <a:ext cx="2351616" cy="587904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grpSp>
        <p:nvGrpSpPr>
          <p:cNvPr id="25" name="Group 24"/>
          <p:cNvGrpSpPr/>
          <p:nvPr/>
        </p:nvGrpSpPr>
        <p:grpSpPr>
          <a:xfrm>
            <a:off x="3043168" y="1507892"/>
            <a:ext cx="522778" cy="546541"/>
            <a:chOff x="2502896" y="1553269"/>
            <a:chExt cx="522778" cy="546541"/>
          </a:xfrm>
        </p:grpSpPr>
        <p:grpSp>
          <p:nvGrpSpPr>
            <p:cNvPr id="20" name="Group 19"/>
            <p:cNvGrpSpPr/>
            <p:nvPr/>
          </p:nvGrpSpPr>
          <p:grpSpPr>
            <a:xfrm>
              <a:off x="2695201" y="1553269"/>
              <a:ext cx="330473" cy="546541"/>
              <a:chOff x="3067729" y="1553269"/>
              <a:chExt cx="330473" cy="546541"/>
            </a:xfrm>
          </p:grpSpPr>
          <p:cxnSp>
            <p:nvCxnSpPr>
              <p:cNvPr id="16" name="Straight Connector 15"/>
              <p:cNvCxnSpPr>
                <a:stCxn id="12" idx="5"/>
                <a:endCxn id="11" idx="5"/>
              </p:cNvCxnSpPr>
              <p:nvPr/>
            </p:nvCxnSpPr>
            <p:spPr>
              <a:xfrm>
                <a:off x="3067729" y="1774234"/>
                <a:ext cx="136845" cy="325576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3076210" y="1774234"/>
                <a:ext cx="273166" cy="6536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H="1" flipV="1">
                <a:off x="3290725" y="1553269"/>
                <a:ext cx="107477" cy="31114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Connector 23"/>
            <p:cNvCxnSpPr>
              <a:stCxn id="10" idx="6"/>
            </p:cNvCxnSpPr>
            <p:nvPr/>
          </p:nvCxnSpPr>
          <p:spPr>
            <a:xfrm>
              <a:off x="2502896" y="2061152"/>
              <a:ext cx="302874" cy="2663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45" name="Picture 102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9300" y="3527615"/>
            <a:ext cx="2353246" cy="777682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78880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466725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52950" y="0"/>
            <a:ext cx="459105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478" y="289559"/>
            <a:ext cx="6111799" cy="4691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Callout 7"/>
          <p:cNvSpPr/>
          <p:nvPr/>
        </p:nvSpPr>
        <p:spPr>
          <a:xfrm>
            <a:off x="7882359" y="127322"/>
            <a:ext cx="1151682" cy="723417"/>
          </a:xfrm>
          <a:prstGeom prst="wedgeEllipseCallout">
            <a:avLst>
              <a:gd name="adj1" fmla="val -78120"/>
              <a:gd name="adj2" fmla="val 82500"/>
            </a:avLst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steps = 200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96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466725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52950" y="0"/>
            <a:ext cx="459105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908" y="288235"/>
            <a:ext cx="6494899" cy="4532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829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466725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52950" y="0"/>
            <a:ext cx="459105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25" y="228601"/>
            <a:ext cx="6281531" cy="4711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306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>
          <a:xfrm>
            <a:off x="791058" y="4871441"/>
            <a:ext cx="6728631" cy="351000"/>
          </a:xfrm>
        </p:spPr>
        <p:txBody>
          <a:bodyPr/>
          <a:lstStyle/>
          <a:p>
            <a:r>
              <a:rPr lang="nl-NL" dirty="0" smtClean="0"/>
              <a:t>Loe Feijs, </a:t>
            </a:r>
            <a:r>
              <a:rPr lang="nl-NL" dirty="0" err="1"/>
              <a:t>Department</a:t>
            </a:r>
            <a:r>
              <a:rPr lang="nl-NL" dirty="0"/>
              <a:t> of Industrial Design, TU Eindhoven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Recap and reflection</a:t>
            </a:r>
            <a:br>
              <a:rPr lang="en-US" smtClean="0"/>
            </a:br>
            <a:r>
              <a:rPr lang="en-US"/>
              <a:t/>
            </a:r>
            <a:br>
              <a:rPr lang="en-US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2000" y="1327150"/>
            <a:ext cx="7386106" cy="3100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c</a:t>
            </a:r>
            <a:r>
              <a:rPr lang="en-US" sz="1900" dirty="0" smtClean="0">
                <a:solidFill>
                  <a:schemeClr val="bg1"/>
                </a:solidFill>
              </a:rPr>
              <a:t>ardioids, like many curves, have a parametric equation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1900" dirty="0">
                <a:solidFill>
                  <a:schemeClr val="bg1"/>
                </a:solidFill>
              </a:rPr>
              <a:t>c</a:t>
            </a:r>
            <a:r>
              <a:rPr lang="nl-NL" sz="1900" dirty="0" smtClean="0">
                <a:solidFill>
                  <a:schemeClr val="bg1"/>
                </a:solidFill>
              </a:rPr>
              <a:t>alculus </a:t>
            </a:r>
            <a:r>
              <a:rPr lang="nl-NL" sz="1900" dirty="0" err="1" smtClean="0">
                <a:solidFill>
                  <a:schemeClr val="bg1"/>
                </a:solidFill>
              </a:rPr>
              <a:t>can</a:t>
            </a:r>
            <a:r>
              <a:rPr lang="nl-NL" sz="1900" dirty="0" smtClean="0">
                <a:solidFill>
                  <a:schemeClr val="bg1"/>
                </a:solidFill>
              </a:rPr>
              <a:t> </a:t>
            </a:r>
            <a:r>
              <a:rPr lang="nl-NL" sz="1900" dirty="0" err="1" smtClean="0">
                <a:solidFill>
                  <a:schemeClr val="bg1"/>
                </a:solidFill>
              </a:rPr>
              <a:t>be</a:t>
            </a:r>
            <a:r>
              <a:rPr lang="nl-NL" sz="1900" dirty="0" smtClean="0">
                <a:solidFill>
                  <a:schemeClr val="bg1"/>
                </a:solidFill>
              </a:rPr>
              <a:t> </a:t>
            </a:r>
            <a:r>
              <a:rPr lang="nl-NL" sz="1900" dirty="0" err="1" smtClean="0">
                <a:solidFill>
                  <a:schemeClr val="bg1"/>
                </a:solidFill>
              </a:rPr>
              <a:t>used</a:t>
            </a:r>
            <a:r>
              <a:rPr lang="nl-NL" sz="1900" dirty="0" smtClean="0">
                <a:solidFill>
                  <a:schemeClr val="bg1"/>
                </a:solidFill>
              </a:rPr>
              <a:t> </a:t>
            </a:r>
            <a:r>
              <a:rPr lang="nl-NL" sz="1900" dirty="0" err="1" smtClean="0">
                <a:solidFill>
                  <a:schemeClr val="bg1"/>
                </a:solidFill>
              </a:rPr>
              <a:t>to</a:t>
            </a:r>
            <a:r>
              <a:rPr lang="nl-NL" sz="1900" dirty="0" smtClean="0">
                <a:solidFill>
                  <a:schemeClr val="bg1"/>
                </a:solidFill>
              </a:rPr>
              <a:t> </a:t>
            </a:r>
            <a:r>
              <a:rPr lang="nl-NL" sz="1900" dirty="0" err="1" smtClean="0">
                <a:solidFill>
                  <a:schemeClr val="bg1"/>
                </a:solidFill>
              </a:rPr>
              <a:t>find</a:t>
            </a:r>
            <a:r>
              <a:rPr lang="nl-NL" sz="1900" dirty="0" smtClean="0">
                <a:solidFill>
                  <a:schemeClr val="bg1"/>
                </a:solidFill>
              </a:rPr>
              <a:t> </a:t>
            </a:r>
            <a:r>
              <a:rPr lang="nl-NL" sz="1900" dirty="0" err="1" smtClean="0">
                <a:solidFill>
                  <a:schemeClr val="bg1"/>
                </a:solidFill>
              </a:rPr>
              <a:t>slopes</a:t>
            </a:r>
            <a:r>
              <a:rPr lang="nl-NL" sz="1900" dirty="0" smtClean="0">
                <a:solidFill>
                  <a:schemeClr val="bg1"/>
                </a:solidFill>
              </a:rPr>
              <a:t>, </a:t>
            </a:r>
            <a:r>
              <a:rPr lang="nl-NL" sz="1900" dirty="0" err="1" smtClean="0">
                <a:solidFill>
                  <a:schemeClr val="bg1"/>
                </a:solidFill>
              </a:rPr>
              <a:t>tangents</a:t>
            </a:r>
            <a:r>
              <a:rPr lang="nl-NL" sz="1900" dirty="0" smtClean="0">
                <a:solidFill>
                  <a:schemeClr val="bg1"/>
                </a:solidFill>
              </a:rPr>
              <a:t> </a:t>
            </a:r>
            <a:r>
              <a:rPr lang="nl-NL" sz="1900" dirty="0" err="1" smtClean="0">
                <a:solidFill>
                  <a:schemeClr val="bg1"/>
                </a:solidFill>
              </a:rPr>
              <a:t>and</a:t>
            </a:r>
            <a:r>
              <a:rPr lang="nl-NL" sz="1900" dirty="0" smtClean="0">
                <a:solidFill>
                  <a:schemeClr val="bg1"/>
                </a:solidFill>
              </a:rPr>
              <a:t> </a:t>
            </a:r>
            <a:r>
              <a:rPr lang="nl-NL" sz="1900" dirty="0" err="1" smtClean="0">
                <a:solidFill>
                  <a:schemeClr val="bg1"/>
                </a:solidFill>
              </a:rPr>
              <a:t>normals</a:t>
            </a:r>
            <a:endParaRPr lang="nl-NL" sz="19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1050" dirty="0" smtClean="0">
              <a:solidFill>
                <a:schemeClr val="bg1"/>
              </a:solidFill>
            </a:endParaRPr>
          </a:p>
          <a:p>
            <a:pPr lvl="1"/>
            <a:r>
              <a:rPr lang="nl-NL" sz="1900" dirty="0" err="1">
                <a:solidFill>
                  <a:schemeClr val="bg1"/>
                </a:solidFill>
              </a:rPr>
              <a:t>d</a:t>
            </a:r>
            <a:r>
              <a:rPr lang="nl-NL" sz="1900" dirty="0" err="1" smtClean="0">
                <a:solidFill>
                  <a:schemeClr val="bg1"/>
                </a:solidFill>
              </a:rPr>
              <a:t>y</a:t>
            </a:r>
            <a:r>
              <a:rPr lang="nl-NL" sz="1900" dirty="0" smtClean="0">
                <a:solidFill>
                  <a:schemeClr val="bg1"/>
                </a:solidFill>
              </a:rPr>
              <a:t>/dx = </a:t>
            </a:r>
            <a:r>
              <a:rPr lang="nl-NL" sz="1900" err="1" smtClean="0">
                <a:solidFill>
                  <a:schemeClr val="bg1"/>
                </a:solidFill>
              </a:rPr>
              <a:t>dy</a:t>
            </a:r>
            <a:r>
              <a:rPr lang="nl-NL" sz="1900" smtClean="0">
                <a:solidFill>
                  <a:schemeClr val="bg1"/>
                </a:solidFill>
              </a:rPr>
              <a:t>/</a:t>
            </a:r>
            <a:r>
              <a:rPr lang="nl-NL" sz="1900" err="1" smtClean="0">
                <a:solidFill>
                  <a:schemeClr val="bg1"/>
                </a:solidFill>
              </a:rPr>
              <a:t>dt</a:t>
            </a:r>
            <a:r>
              <a:rPr lang="nl-NL" sz="1900">
                <a:solidFill>
                  <a:schemeClr val="bg1"/>
                </a:solidFill>
              </a:rPr>
              <a:t> </a:t>
            </a:r>
            <a:r>
              <a:rPr lang="nl-NL" sz="1900" smtClean="0">
                <a:solidFill>
                  <a:schemeClr val="bg1"/>
                </a:solidFill>
              </a:rPr>
              <a:t> </a:t>
            </a:r>
            <a:r>
              <a:rPr lang="nl-NL" sz="1900" i="1" smtClean="0">
                <a:solidFill>
                  <a:schemeClr val="bg1"/>
                </a:solidFill>
              </a:rPr>
              <a:t>divided by  </a:t>
            </a:r>
            <a:r>
              <a:rPr lang="nl-NL" sz="1900" dirty="0" smtClean="0">
                <a:solidFill>
                  <a:schemeClr val="bg1"/>
                </a:solidFill>
              </a:rPr>
              <a:t>dx/</a:t>
            </a:r>
            <a:r>
              <a:rPr lang="nl-NL" sz="1900" dirty="0" err="1" smtClean="0">
                <a:solidFill>
                  <a:schemeClr val="bg1"/>
                </a:solidFill>
              </a:rPr>
              <a:t>dt</a:t>
            </a:r>
            <a:endParaRPr lang="nl-NL" sz="1900" dirty="0" smtClean="0">
              <a:solidFill>
                <a:schemeClr val="bg1"/>
              </a:solidFill>
            </a:endParaRPr>
          </a:p>
          <a:p>
            <a:pPr lvl="1"/>
            <a:endParaRPr lang="nl-NL" sz="105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1900" dirty="0">
                <a:solidFill>
                  <a:schemeClr val="bg1"/>
                </a:solidFill>
              </a:rPr>
              <a:t>c</a:t>
            </a:r>
            <a:r>
              <a:rPr lang="nl-NL" sz="1900" dirty="0" smtClean="0">
                <a:solidFill>
                  <a:schemeClr val="bg1"/>
                </a:solidFill>
              </a:rPr>
              <a:t>alculus </a:t>
            </a:r>
            <a:r>
              <a:rPr lang="nl-NL" sz="1900" dirty="0" err="1" smtClean="0">
                <a:solidFill>
                  <a:schemeClr val="bg1"/>
                </a:solidFill>
              </a:rPr>
              <a:t>also</a:t>
            </a:r>
            <a:r>
              <a:rPr lang="nl-NL" sz="1900" dirty="0" smtClean="0">
                <a:solidFill>
                  <a:schemeClr val="bg1"/>
                </a:solidFill>
              </a:rPr>
              <a:t> </a:t>
            </a:r>
            <a:r>
              <a:rPr lang="nl-NL" sz="1900" dirty="0" err="1" smtClean="0">
                <a:solidFill>
                  <a:schemeClr val="bg1"/>
                </a:solidFill>
              </a:rPr>
              <a:t>gives</a:t>
            </a:r>
            <a:r>
              <a:rPr lang="nl-NL" sz="1900" dirty="0" smtClean="0">
                <a:solidFill>
                  <a:schemeClr val="bg1"/>
                </a:solidFill>
              </a:rPr>
              <a:t> </a:t>
            </a:r>
            <a:r>
              <a:rPr lang="nl-NL" sz="1900" dirty="0" err="1" smtClean="0">
                <a:solidFill>
                  <a:schemeClr val="bg1"/>
                </a:solidFill>
              </a:rPr>
              <a:t>the</a:t>
            </a:r>
            <a:r>
              <a:rPr lang="nl-NL" sz="1900" dirty="0" smtClean="0">
                <a:solidFill>
                  <a:schemeClr val="bg1"/>
                </a:solidFill>
              </a:rPr>
              <a:t> speed </a:t>
            </a:r>
            <a:r>
              <a:rPr lang="nl-NL" sz="1900" dirty="0" err="1" smtClean="0">
                <a:solidFill>
                  <a:schemeClr val="bg1"/>
                </a:solidFill>
              </a:rPr>
              <a:t>along</a:t>
            </a:r>
            <a:r>
              <a:rPr lang="nl-NL" sz="1900" dirty="0" smtClean="0">
                <a:solidFill>
                  <a:schemeClr val="bg1"/>
                </a:solidFill>
              </a:rPr>
              <a:t> </a:t>
            </a:r>
            <a:r>
              <a:rPr lang="nl-NL" sz="1900" dirty="0" err="1" smtClean="0">
                <a:solidFill>
                  <a:schemeClr val="bg1"/>
                </a:solidFill>
              </a:rPr>
              <a:t>the</a:t>
            </a:r>
            <a:r>
              <a:rPr lang="nl-NL" sz="1900" dirty="0" smtClean="0">
                <a:solidFill>
                  <a:schemeClr val="bg1"/>
                </a:solidFill>
              </a:rPr>
              <a:t> </a:t>
            </a:r>
            <a:r>
              <a:rPr lang="nl-NL" sz="1900" dirty="0" err="1" smtClean="0">
                <a:solidFill>
                  <a:schemeClr val="bg1"/>
                </a:solidFill>
              </a:rPr>
              <a:t>path</a:t>
            </a:r>
            <a:endParaRPr lang="nl-NL" sz="19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1050" dirty="0" smtClean="0">
              <a:solidFill>
                <a:schemeClr val="bg1"/>
              </a:solidFill>
            </a:endParaRPr>
          </a:p>
          <a:p>
            <a:pPr lvl="1"/>
            <a:r>
              <a:rPr lang="nl-NL" sz="1900" dirty="0" err="1">
                <a:solidFill>
                  <a:schemeClr val="bg1"/>
                </a:solidFill>
              </a:rPr>
              <a:t>d</a:t>
            </a:r>
            <a:r>
              <a:rPr lang="nl-NL" sz="1900" dirty="0" err="1" smtClean="0">
                <a:solidFill>
                  <a:schemeClr val="bg1"/>
                </a:solidFill>
              </a:rPr>
              <a:t>s</a:t>
            </a:r>
            <a:r>
              <a:rPr lang="nl-NL" sz="1900" dirty="0" smtClean="0">
                <a:solidFill>
                  <a:schemeClr val="bg1"/>
                </a:solidFill>
              </a:rPr>
              <a:t>/</a:t>
            </a:r>
            <a:r>
              <a:rPr lang="nl-NL" sz="1900" dirty="0" err="1" smtClean="0">
                <a:solidFill>
                  <a:schemeClr val="bg1"/>
                </a:solidFill>
              </a:rPr>
              <a:t>dt</a:t>
            </a:r>
            <a:r>
              <a:rPr lang="nl-NL" sz="1900" dirty="0" smtClean="0">
                <a:solidFill>
                  <a:schemeClr val="bg1"/>
                </a:solidFill>
              </a:rPr>
              <a:t> =  </a:t>
            </a:r>
            <a:r>
              <a:rPr lang="nl-NL" sz="1900" i="1" smtClean="0">
                <a:solidFill>
                  <a:schemeClr val="bg1"/>
                </a:solidFill>
              </a:rPr>
              <a:t>square </a:t>
            </a:r>
            <a:r>
              <a:rPr lang="nl-NL" sz="1900" i="1" smtClean="0">
                <a:solidFill>
                  <a:schemeClr val="bg1"/>
                </a:solidFill>
              </a:rPr>
              <a:t>root</a:t>
            </a:r>
            <a:r>
              <a:rPr lang="nl-NL" sz="1900" smtClean="0">
                <a:solidFill>
                  <a:schemeClr val="bg1"/>
                </a:solidFill>
              </a:rPr>
              <a:t>  (</a:t>
            </a:r>
            <a:r>
              <a:rPr lang="nl-NL" sz="1900" dirty="0" err="1" smtClean="0">
                <a:solidFill>
                  <a:schemeClr val="bg1"/>
                </a:solidFill>
              </a:rPr>
              <a:t>dy</a:t>
            </a:r>
            <a:r>
              <a:rPr lang="nl-NL" sz="1900" dirty="0" smtClean="0">
                <a:solidFill>
                  <a:schemeClr val="bg1"/>
                </a:solidFill>
              </a:rPr>
              <a:t>/</a:t>
            </a:r>
            <a:r>
              <a:rPr lang="nl-NL" sz="1900" dirty="0" err="1" smtClean="0">
                <a:solidFill>
                  <a:schemeClr val="bg1"/>
                </a:solidFill>
              </a:rPr>
              <a:t>dt</a:t>
            </a:r>
            <a:r>
              <a:rPr lang="nl-NL" sz="1900" dirty="0" smtClean="0">
                <a:solidFill>
                  <a:schemeClr val="bg1"/>
                </a:solidFill>
              </a:rPr>
              <a:t>)</a:t>
            </a:r>
            <a:r>
              <a:rPr lang="nl-NL" sz="1900" baseline="30000" dirty="0" smtClean="0">
                <a:solidFill>
                  <a:schemeClr val="bg1"/>
                </a:solidFill>
              </a:rPr>
              <a:t>2</a:t>
            </a:r>
            <a:r>
              <a:rPr lang="nl-NL" sz="1900" dirty="0" smtClean="0">
                <a:solidFill>
                  <a:schemeClr val="bg1"/>
                </a:solidFill>
              </a:rPr>
              <a:t> + (dx/</a:t>
            </a:r>
            <a:r>
              <a:rPr lang="nl-NL" sz="1900" dirty="0" err="1" smtClean="0">
                <a:solidFill>
                  <a:schemeClr val="bg1"/>
                </a:solidFill>
              </a:rPr>
              <a:t>dt</a:t>
            </a:r>
            <a:r>
              <a:rPr lang="nl-NL" sz="1900" dirty="0" smtClean="0">
                <a:solidFill>
                  <a:schemeClr val="bg1"/>
                </a:solidFill>
              </a:rPr>
              <a:t>)</a:t>
            </a:r>
            <a:r>
              <a:rPr lang="nl-NL" sz="1900" baseline="30000" dirty="0" smtClean="0">
                <a:solidFill>
                  <a:schemeClr val="bg1"/>
                </a:solidFill>
              </a:rPr>
              <a:t>2</a:t>
            </a:r>
            <a:endParaRPr lang="nl-NL" sz="1900" baseline="30000" dirty="0">
              <a:solidFill>
                <a:schemeClr val="bg1"/>
              </a:solidFill>
            </a:endParaRPr>
          </a:p>
          <a:p>
            <a:pPr lvl="1"/>
            <a:endParaRPr lang="nl-NL" sz="1050" baseline="30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 smtClean="0">
                <a:solidFill>
                  <a:schemeClr val="bg1"/>
                </a:solidFill>
              </a:rPr>
              <a:t>Processing produces </a:t>
            </a:r>
            <a:r>
              <a:rPr lang="en-US" sz="1900" smtClean="0">
                <a:solidFill>
                  <a:schemeClr val="bg1"/>
                </a:solidFill>
              </a:rPr>
              <a:t>vector </a:t>
            </a:r>
            <a:r>
              <a:rPr lang="en-US" sz="1900" smtClean="0">
                <a:solidFill>
                  <a:schemeClr val="bg1"/>
                </a:solidFill>
              </a:rPr>
              <a:t>graphics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smtClean="0">
                <a:solidFill>
                  <a:schemeClr val="bg1"/>
                </a:solidFill>
              </a:rPr>
              <a:t>for</a:t>
            </a:r>
            <a:r>
              <a:rPr lang="en-US" sz="1900" smtClean="0">
                <a:solidFill>
                  <a:schemeClr val="bg1"/>
                </a:solidFill>
              </a:rPr>
              <a:t> embroidery </a:t>
            </a:r>
            <a:r>
              <a:rPr lang="en-US" sz="1900" smtClean="0">
                <a:solidFill>
                  <a:schemeClr val="bg1"/>
                </a:solidFill>
              </a:rPr>
              <a:t>machines </a:t>
            </a:r>
            <a:r>
              <a:rPr lang="en-US" sz="1900">
                <a:solidFill>
                  <a:schemeClr val="bg1"/>
                </a:solidFill>
              </a:rPr>
              <a:t>(</a:t>
            </a:r>
            <a:r>
              <a:rPr lang="en-US" sz="1900" smtClean="0">
                <a:solidFill>
                  <a:schemeClr val="bg1"/>
                </a:solidFill>
              </a:rPr>
              <a:t>soft things)</a:t>
            </a:r>
            <a:endParaRPr lang="en-US" sz="19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1900">
                <a:solidFill>
                  <a:schemeClr val="bg1"/>
                </a:solidFill>
              </a:rPr>
              <a:t>a</a:t>
            </a:r>
            <a:r>
              <a:rPr lang="nl-NL" sz="1900" smtClean="0">
                <a:solidFill>
                  <a:schemeClr val="bg1"/>
                </a:solidFill>
              </a:rPr>
              <a:t>nd laser </a:t>
            </a:r>
            <a:r>
              <a:rPr lang="nl-NL" sz="1900" smtClean="0">
                <a:solidFill>
                  <a:schemeClr val="bg1"/>
                </a:solidFill>
              </a:rPr>
              <a:t>cutters </a:t>
            </a:r>
            <a:r>
              <a:rPr lang="nl-NL" sz="1900" smtClean="0">
                <a:solidFill>
                  <a:schemeClr val="bg1"/>
                </a:solidFill>
              </a:rPr>
              <a:t>(for hard materials)</a:t>
            </a:r>
            <a:endParaRPr lang="en-US" sz="19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12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39E608C-4ACA-8749-8755-8EBF0728E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822" y="4655078"/>
            <a:ext cx="860431" cy="397122"/>
          </a:xfrm>
          <a:prstGeom prst="rect">
            <a:avLst/>
          </a:prstGeom>
        </p:spPr>
      </p:pic>
      <p:sp>
        <p:nvSpPr>
          <p:cNvPr id="8" name="Titel 3"/>
          <p:cNvSpPr>
            <a:spLocks noGrp="1"/>
          </p:cNvSpPr>
          <p:nvPr>
            <p:ph type="title"/>
          </p:nvPr>
        </p:nvSpPr>
        <p:spPr>
          <a:xfrm>
            <a:off x="612000" y="544228"/>
            <a:ext cx="1920185" cy="394448"/>
          </a:xfrm>
        </p:spPr>
        <p:txBody>
          <a:bodyPr/>
          <a:lstStyle/>
          <a:p>
            <a:r>
              <a:rPr lang="en-US" smtClean="0"/>
              <a:t>Inspiration: Franscesco de Comité, shapeways’ website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837" y="0"/>
            <a:ext cx="5878210" cy="516173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092440" y="4610100"/>
            <a:ext cx="967740" cy="4800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70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39E608C-4ACA-8749-8755-8EBF0728E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822" y="4655078"/>
            <a:ext cx="860431" cy="397122"/>
          </a:xfrm>
          <a:prstGeom prst="rect">
            <a:avLst/>
          </a:prstGeom>
        </p:spPr>
      </p:pic>
      <p:sp>
        <p:nvSpPr>
          <p:cNvPr id="8" name="Titel 3"/>
          <p:cNvSpPr>
            <a:spLocks noGrp="1"/>
          </p:cNvSpPr>
          <p:nvPr>
            <p:ph type="title"/>
          </p:nvPr>
        </p:nvSpPr>
        <p:spPr>
          <a:xfrm>
            <a:off x="612001" y="544228"/>
            <a:ext cx="2057512" cy="394448"/>
          </a:xfrm>
        </p:spPr>
        <p:txBody>
          <a:bodyPr/>
          <a:lstStyle/>
          <a:p>
            <a:r>
              <a:rPr lang="en-US" smtClean="0"/>
              <a:t>Inspiration:</a:t>
            </a:r>
            <a:br>
              <a:rPr lang="en-US" smtClean="0"/>
            </a:br>
            <a:r>
              <a:rPr lang="en-US" smtClean="0"/>
              <a:t>Website of</a:t>
            </a:r>
            <a:br>
              <a:rPr lang="en-US" smtClean="0"/>
            </a:br>
            <a:r>
              <a:rPr lang="en-US" smtClean="0"/>
              <a:t>milliner</a:t>
            </a:r>
            <a:r>
              <a:rPr lang="en-US" b="0" smtClean="0"/>
              <a:t> </a:t>
            </a:r>
            <a:r>
              <a:rPr lang="en-US" smtClean="0"/>
              <a:t>Gabriela Ligenza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558" y="0"/>
            <a:ext cx="522877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92440" y="4610100"/>
            <a:ext cx="967740" cy="4800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32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4440FF0-AF03-1B46-90D3-66A05CB6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Loe Feijs, Department of Industrial Design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39E608C-4ACA-8749-8755-8EBF0728E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822" y="4655078"/>
            <a:ext cx="860431" cy="397122"/>
          </a:xfrm>
          <a:prstGeom prst="rect">
            <a:avLst/>
          </a:prstGeom>
        </p:spPr>
      </p:pic>
      <p:sp>
        <p:nvSpPr>
          <p:cNvPr id="8" name="Titel 3"/>
          <p:cNvSpPr>
            <a:spLocks noGrp="1"/>
          </p:cNvSpPr>
          <p:nvPr>
            <p:ph type="title"/>
          </p:nvPr>
        </p:nvSpPr>
        <p:spPr>
          <a:xfrm>
            <a:off x="612000" y="544228"/>
            <a:ext cx="7923213" cy="394448"/>
          </a:xfrm>
        </p:spPr>
        <p:txBody>
          <a:bodyPr/>
          <a:lstStyle/>
          <a:p>
            <a:r>
              <a:rPr lang="en-US" smtClean="0"/>
              <a:t>Today’s lecture:</a:t>
            </a:r>
            <a:br>
              <a:rPr lang="en-US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12000" y="1228460"/>
            <a:ext cx="6172200" cy="399692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cardioids </a:t>
            </a:r>
            <a:r>
              <a:rPr lang="en-US" sz="1800" dirty="0"/>
              <a:t>in </a:t>
            </a:r>
            <a:r>
              <a:rPr lang="en-US" sz="1800" dirty="0" smtClean="0"/>
              <a:t>“nature”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</a:t>
            </a:r>
            <a:r>
              <a:rPr lang="en-US" sz="1800" dirty="0" smtClean="0"/>
              <a:t>athematics of cardioids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</a:t>
            </a:r>
            <a:r>
              <a:rPr lang="en-US" sz="1800" dirty="0" smtClean="0"/>
              <a:t>xample in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</a:t>
            </a:r>
            <a:r>
              <a:rPr lang="en-US" sz="1800" dirty="0" smtClean="0"/>
              <a:t>xample continued: </a:t>
            </a:r>
            <a:r>
              <a:rPr lang="en-US" sz="1800" dirty="0" err="1"/>
              <a:t>superstitching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0972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xfrm>
            <a:off x="830499" y="992240"/>
            <a:ext cx="6172200" cy="3996928"/>
          </a:xfrm>
        </p:spPr>
        <p:txBody>
          <a:bodyPr/>
          <a:lstStyle/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nl-NL" altLang="en-US" dirty="0" err="1"/>
              <a:t>r</a:t>
            </a:r>
            <a:r>
              <a:rPr lang="nl-NL" altLang="en-US" smtClean="0"/>
              <a:t>eflections </a:t>
            </a:r>
            <a:r>
              <a:rPr lang="nl-NL" altLang="en-US" dirty="0" smtClean="0"/>
              <a:t>in coffee cups</a:t>
            </a:r>
            <a:endParaRPr lang="nl-NL" altLang="en-US" b="1" dirty="0">
              <a:cs typeface="Courier New" pitchFamily="49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nl-NL" altLang="en-US" dirty="0" err="1"/>
              <a:t>m</a:t>
            </a:r>
            <a:r>
              <a:rPr lang="nl-NL" altLang="en-US" smtClean="0"/>
              <a:t>icrophone </a:t>
            </a:r>
            <a:r>
              <a:rPr lang="nl-NL" altLang="en-US" dirty="0" err="1" smtClean="0"/>
              <a:t>directionality</a:t>
            </a:r>
            <a:r>
              <a:rPr lang="nl-NL" altLang="en-US" dirty="0" smtClean="0"/>
              <a:t> plots</a:t>
            </a:r>
            <a:endParaRPr lang="nl-NL" altLang="en-US" dirty="0"/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nl-NL" altLang="en-US" dirty="0" err="1"/>
              <a:t>m</a:t>
            </a:r>
            <a:r>
              <a:rPr lang="nl-NL" altLang="en-US" smtClean="0"/>
              <a:t>ain </a:t>
            </a:r>
            <a:r>
              <a:rPr lang="nl-NL" altLang="en-US" dirty="0" err="1" smtClean="0"/>
              <a:t>bulb</a:t>
            </a:r>
            <a:r>
              <a:rPr lang="nl-NL" altLang="en-US" dirty="0" smtClean="0"/>
              <a:t> of </a:t>
            </a:r>
            <a:r>
              <a:rPr lang="nl-NL" altLang="en-US" dirty="0" err="1" smtClean="0"/>
              <a:t>the</a:t>
            </a:r>
            <a:r>
              <a:rPr lang="nl-NL" altLang="en-US" dirty="0" smtClean="0"/>
              <a:t> Mandelbrot set</a:t>
            </a:r>
            <a:endParaRPr lang="nl-NL" altLang="en-US" dirty="0"/>
          </a:p>
          <a:p>
            <a:pPr eaLnBrk="1" hangingPunct="1"/>
            <a:endParaRPr lang="nl-NL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7213" y="304801"/>
            <a:ext cx="5562600" cy="5078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nl-NL" sz="2700" b="1" dirty="0" err="1" smtClean="0">
                <a:solidFill>
                  <a:schemeClr val="tx2"/>
                </a:solidFill>
                <a:latin typeface="+mj-lt"/>
              </a:rPr>
              <a:t>Cardioids</a:t>
            </a:r>
            <a:r>
              <a:rPr lang="nl-NL" sz="2700" b="1" dirty="0" smtClean="0">
                <a:solidFill>
                  <a:schemeClr val="tx2"/>
                </a:solidFill>
                <a:latin typeface="+mj-lt"/>
              </a:rPr>
              <a:t> in “nature”</a:t>
            </a:r>
            <a:endParaRPr lang="en-US" sz="270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941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xfrm>
            <a:off x="830499" y="992240"/>
            <a:ext cx="1861901" cy="3996928"/>
          </a:xfrm>
        </p:spPr>
        <p:txBody>
          <a:bodyPr/>
          <a:lstStyle/>
          <a:p>
            <a:pPr eaLnBrk="1" hangingPunct="1"/>
            <a:r>
              <a:rPr lang="nl-NL" altLang="en-US" dirty="0" err="1" smtClean="0"/>
              <a:t>Reflections</a:t>
            </a:r>
            <a:r>
              <a:rPr lang="nl-NL" altLang="en-US" dirty="0" smtClean="0"/>
              <a:t> in a </a:t>
            </a:r>
            <a:r>
              <a:rPr lang="nl-NL" altLang="en-US" dirty="0" err="1" smtClean="0"/>
              <a:t>conical</a:t>
            </a:r>
            <a:r>
              <a:rPr lang="nl-NL" altLang="en-US" dirty="0" smtClean="0"/>
              <a:t> coffee cup </a:t>
            </a:r>
            <a:endParaRPr lang="nl-NL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7213" y="304801"/>
            <a:ext cx="5562600" cy="5078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nl-NL" sz="2700" b="1" dirty="0" err="1" smtClean="0">
                <a:solidFill>
                  <a:schemeClr val="tx2"/>
                </a:solidFill>
                <a:latin typeface="+mj-lt"/>
              </a:rPr>
              <a:t>Cardioids</a:t>
            </a:r>
            <a:r>
              <a:rPr lang="nl-NL" sz="2700" b="1" dirty="0" smtClean="0">
                <a:solidFill>
                  <a:schemeClr val="tx2"/>
                </a:solidFill>
                <a:latin typeface="+mj-lt"/>
              </a:rPr>
              <a:t> in “nature”</a:t>
            </a:r>
            <a:endParaRPr lang="en-US" sz="27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849" y="996256"/>
            <a:ext cx="4219575" cy="3480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01900" y="4502150"/>
            <a:ext cx="3505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 smtClean="0"/>
              <a:t>Photo © Loe Feijs 2019</a:t>
            </a:r>
            <a:endParaRPr lang="en-US" sz="900" dirty="0"/>
          </a:p>
        </p:txBody>
      </p:sp>
      <p:sp>
        <p:nvSpPr>
          <p:cNvPr id="3" name="Freeform 2"/>
          <p:cNvSpPr/>
          <p:nvPr/>
        </p:nvSpPr>
        <p:spPr>
          <a:xfrm rot="797344">
            <a:off x="4143024" y="2455270"/>
            <a:ext cx="928270" cy="925283"/>
          </a:xfrm>
          <a:custGeom>
            <a:avLst/>
            <a:gdLst>
              <a:gd name="connsiteX0" fmla="*/ 1282700 w 3512498"/>
              <a:gd name="connsiteY0" fmla="*/ 630795 h 3293827"/>
              <a:gd name="connsiteX1" fmla="*/ 1371600 w 3512498"/>
              <a:gd name="connsiteY1" fmla="*/ 332345 h 3293827"/>
              <a:gd name="connsiteX2" fmla="*/ 1619250 w 3512498"/>
              <a:gd name="connsiteY2" fmla="*/ 135495 h 3293827"/>
              <a:gd name="connsiteX3" fmla="*/ 1987550 w 3512498"/>
              <a:gd name="connsiteY3" fmla="*/ 8495 h 3293827"/>
              <a:gd name="connsiteX4" fmla="*/ 2463800 w 3512498"/>
              <a:gd name="connsiteY4" fmla="*/ 52945 h 3293827"/>
              <a:gd name="connsiteX5" fmla="*/ 3035300 w 3512498"/>
              <a:gd name="connsiteY5" fmla="*/ 383145 h 3293827"/>
              <a:gd name="connsiteX6" fmla="*/ 3378200 w 3512498"/>
              <a:gd name="connsiteY6" fmla="*/ 884795 h 3293827"/>
              <a:gd name="connsiteX7" fmla="*/ 3511550 w 3512498"/>
              <a:gd name="connsiteY7" fmla="*/ 1659495 h 3293827"/>
              <a:gd name="connsiteX8" fmla="*/ 3321050 w 3512498"/>
              <a:gd name="connsiteY8" fmla="*/ 2294495 h 3293827"/>
              <a:gd name="connsiteX9" fmla="*/ 2959100 w 3512498"/>
              <a:gd name="connsiteY9" fmla="*/ 2789795 h 3293827"/>
              <a:gd name="connsiteX10" fmla="*/ 2514600 w 3512498"/>
              <a:gd name="connsiteY10" fmla="*/ 3100945 h 3293827"/>
              <a:gd name="connsiteX11" fmla="*/ 2038350 w 3512498"/>
              <a:gd name="connsiteY11" fmla="*/ 3259695 h 3293827"/>
              <a:gd name="connsiteX12" fmla="*/ 1562100 w 3512498"/>
              <a:gd name="connsiteY12" fmla="*/ 3285095 h 3293827"/>
              <a:gd name="connsiteX13" fmla="*/ 939800 w 3512498"/>
              <a:gd name="connsiteY13" fmla="*/ 3145395 h 3293827"/>
              <a:gd name="connsiteX14" fmla="*/ 495300 w 3512498"/>
              <a:gd name="connsiteY14" fmla="*/ 2796145 h 3293827"/>
              <a:gd name="connsiteX15" fmla="*/ 95250 w 3512498"/>
              <a:gd name="connsiteY15" fmla="*/ 2275445 h 3293827"/>
              <a:gd name="connsiteX16" fmla="*/ 0 w 3512498"/>
              <a:gd name="connsiteY16" fmla="*/ 1615045 h 3293827"/>
              <a:gd name="connsiteX17" fmla="*/ 209550 w 3512498"/>
              <a:gd name="connsiteY17" fmla="*/ 929245 h 3293827"/>
              <a:gd name="connsiteX18" fmla="*/ 628650 w 3512498"/>
              <a:gd name="connsiteY18" fmla="*/ 605395 h 3293827"/>
              <a:gd name="connsiteX19" fmla="*/ 971550 w 3512498"/>
              <a:gd name="connsiteY19" fmla="*/ 522845 h 3293827"/>
              <a:gd name="connsiteX20" fmla="*/ 1206500 w 3512498"/>
              <a:gd name="connsiteY20" fmla="*/ 573645 h 3293827"/>
              <a:gd name="connsiteX21" fmla="*/ 1282700 w 3512498"/>
              <a:gd name="connsiteY21" fmla="*/ 630795 h 3293827"/>
              <a:gd name="connsiteX0" fmla="*/ 1282700 w 3512498"/>
              <a:gd name="connsiteY0" fmla="*/ 629388 h 3292420"/>
              <a:gd name="connsiteX1" fmla="*/ 1371600 w 3512498"/>
              <a:gd name="connsiteY1" fmla="*/ 330938 h 3292420"/>
              <a:gd name="connsiteX2" fmla="*/ 1606550 w 3512498"/>
              <a:gd name="connsiteY2" fmla="*/ 115038 h 3292420"/>
              <a:gd name="connsiteX3" fmla="*/ 1987550 w 3512498"/>
              <a:gd name="connsiteY3" fmla="*/ 7088 h 3292420"/>
              <a:gd name="connsiteX4" fmla="*/ 2463800 w 3512498"/>
              <a:gd name="connsiteY4" fmla="*/ 51538 h 3292420"/>
              <a:gd name="connsiteX5" fmla="*/ 3035300 w 3512498"/>
              <a:gd name="connsiteY5" fmla="*/ 381738 h 3292420"/>
              <a:gd name="connsiteX6" fmla="*/ 3378200 w 3512498"/>
              <a:gd name="connsiteY6" fmla="*/ 883388 h 3292420"/>
              <a:gd name="connsiteX7" fmla="*/ 3511550 w 3512498"/>
              <a:gd name="connsiteY7" fmla="*/ 1658088 h 3292420"/>
              <a:gd name="connsiteX8" fmla="*/ 3321050 w 3512498"/>
              <a:gd name="connsiteY8" fmla="*/ 2293088 h 3292420"/>
              <a:gd name="connsiteX9" fmla="*/ 2959100 w 3512498"/>
              <a:gd name="connsiteY9" fmla="*/ 2788388 h 3292420"/>
              <a:gd name="connsiteX10" fmla="*/ 2514600 w 3512498"/>
              <a:gd name="connsiteY10" fmla="*/ 3099538 h 3292420"/>
              <a:gd name="connsiteX11" fmla="*/ 2038350 w 3512498"/>
              <a:gd name="connsiteY11" fmla="*/ 3258288 h 3292420"/>
              <a:gd name="connsiteX12" fmla="*/ 1562100 w 3512498"/>
              <a:gd name="connsiteY12" fmla="*/ 3283688 h 3292420"/>
              <a:gd name="connsiteX13" fmla="*/ 939800 w 3512498"/>
              <a:gd name="connsiteY13" fmla="*/ 3143988 h 3292420"/>
              <a:gd name="connsiteX14" fmla="*/ 495300 w 3512498"/>
              <a:gd name="connsiteY14" fmla="*/ 2794738 h 3292420"/>
              <a:gd name="connsiteX15" fmla="*/ 95250 w 3512498"/>
              <a:gd name="connsiteY15" fmla="*/ 2274038 h 3292420"/>
              <a:gd name="connsiteX16" fmla="*/ 0 w 3512498"/>
              <a:gd name="connsiteY16" fmla="*/ 1613638 h 3292420"/>
              <a:gd name="connsiteX17" fmla="*/ 209550 w 3512498"/>
              <a:gd name="connsiteY17" fmla="*/ 927838 h 3292420"/>
              <a:gd name="connsiteX18" fmla="*/ 628650 w 3512498"/>
              <a:gd name="connsiteY18" fmla="*/ 603988 h 3292420"/>
              <a:gd name="connsiteX19" fmla="*/ 971550 w 3512498"/>
              <a:gd name="connsiteY19" fmla="*/ 521438 h 3292420"/>
              <a:gd name="connsiteX20" fmla="*/ 1206500 w 3512498"/>
              <a:gd name="connsiteY20" fmla="*/ 572238 h 3292420"/>
              <a:gd name="connsiteX21" fmla="*/ 1282700 w 3512498"/>
              <a:gd name="connsiteY21" fmla="*/ 629388 h 3292420"/>
              <a:gd name="connsiteX0" fmla="*/ 1282700 w 3512498"/>
              <a:gd name="connsiteY0" fmla="*/ 627330 h 3290362"/>
              <a:gd name="connsiteX1" fmla="*/ 1371600 w 3512498"/>
              <a:gd name="connsiteY1" fmla="*/ 328880 h 3290362"/>
              <a:gd name="connsiteX2" fmla="*/ 1606550 w 3512498"/>
              <a:gd name="connsiteY2" fmla="*/ 112980 h 3290362"/>
              <a:gd name="connsiteX3" fmla="*/ 1987550 w 3512498"/>
              <a:gd name="connsiteY3" fmla="*/ 5030 h 3290362"/>
              <a:gd name="connsiteX4" fmla="*/ 2463800 w 3512498"/>
              <a:gd name="connsiteY4" fmla="*/ 55830 h 3290362"/>
              <a:gd name="connsiteX5" fmla="*/ 3035300 w 3512498"/>
              <a:gd name="connsiteY5" fmla="*/ 379680 h 3290362"/>
              <a:gd name="connsiteX6" fmla="*/ 3378200 w 3512498"/>
              <a:gd name="connsiteY6" fmla="*/ 881330 h 3290362"/>
              <a:gd name="connsiteX7" fmla="*/ 3511550 w 3512498"/>
              <a:gd name="connsiteY7" fmla="*/ 1656030 h 3290362"/>
              <a:gd name="connsiteX8" fmla="*/ 3321050 w 3512498"/>
              <a:gd name="connsiteY8" fmla="*/ 2291030 h 3290362"/>
              <a:gd name="connsiteX9" fmla="*/ 2959100 w 3512498"/>
              <a:gd name="connsiteY9" fmla="*/ 2786330 h 3290362"/>
              <a:gd name="connsiteX10" fmla="*/ 2514600 w 3512498"/>
              <a:gd name="connsiteY10" fmla="*/ 3097480 h 3290362"/>
              <a:gd name="connsiteX11" fmla="*/ 2038350 w 3512498"/>
              <a:gd name="connsiteY11" fmla="*/ 3256230 h 3290362"/>
              <a:gd name="connsiteX12" fmla="*/ 1562100 w 3512498"/>
              <a:gd name="connsiteY12" fmla="*/ 3281630 h 3290362"/>
              <a:gd name="connsiteX13" fmla="*/ 939800 w 3512498"/>
              <a:gd name="connsiteY13" fmla="*/ 3141930 h 3290362"/>
              <a:gd name="connsiteX14" fmla="*/ 495300 w 3512498"/>
              <a:gd name="connsiteY14" fmla="*/ 2792680 h 3290362"/>
              <a:gd name="connsiteX15" fmla="*/ 95250 w 3512498"/>
              <a:gd name="connsiteY15" fmla="*/ 2271980 h 3290362"/>
              <a:gd name="connsiteX16" fmla="*/ 0 w 3512498"/>
              <a:gd name="connsiteY16" fmla="*/ 1611580 h 3290362"/>
              <a:gd name="connsiteX17" fmla="*/ 209550 w 3512498"/>
              <a:gd name="connsiteY17" fmla="*/ 925780 h 3290362"/>
              <a:gd name="connsiteX18" fmla="*/ 628650 w 3512498"/>
              <a:gd name="connsiteY18" fmla="*/ 601930 h 3290362"/>
              <a:gd name="connsiteX19" fmla="*/ 971550 w 3512498"/>
              <a:gd name="connsiteY19" fmla="*/ 519380 h 3290362"/>
              <a:gd name="connsiteX20" fmla="*/ 1206500 w 3512498"/>
              <a:gd name="connsiteY20" fmla="*/ 570180 h 3290362"/>
              <a:gd name="connsiteX21" fmla="*/ 1282700 w 3512498"/>
              <a:gd name="connsiteY21" fmla="*/ 627330 h 3290362"/>
              <a:gd name="connsiteX0" fmla="*/ 1282700 w 3512498"/>
              <a:gd name="connsiteY0" fmla="*/ 623708 h 3286740"/>
              <a:gd name="connsiteX1" fmla="*/ 1371600 w 3512498"/>
              <a:gd name="connsiteY1" fmla="*/ 325258 h 3286740"/>
              <a:gd name="connsiteX2" fmla="*/ 1606550 w 3512498"/>
              <a:gd name="connsiteY2" fmla="*/ 109358 h 3286740"/>
              <a:gd name="connsiteX3" fmla="*/ 1987550 w 3512498"/>
              <a:gd name="connsiteY3" fmla="*/ 1408 h 3286740"/>
              <a:gd name="connsiteX4" fmla="*/ 2540000 w 3512498"/>
              <a:gd name="connsiteY4" fmla="*/ 71258 h 3286740"/>
              <a:gd name="connsiteX5" fmla="*/ 3035300 w 3512498"/>
              <a:gd name="connsiteY5" fmla="*/ 376058 h 3286740"/>
              <a:gd name="connsiteX6" fmla="*/ 3378200 w 3512498"/>
              <a:gd name="connsiteY6" fmla="*/ 877708 h 3286740"/>
              <a:gd name="connsiteX7" fmla="*/ 3511550 w 3512498"/>
              <a:gd name="connsiteY7" fmla="*/ 1652408 h 3286740"/>
              <a:gd name="connsiteX8" fmla="*/ 3321050 w 3512498"/>
              <a:gd name="connsiteY8" fmla="*/ 2287408 h 3286740"/>
              <a:gd name="connsiteX9" fmla="*/ 2959100 w 3512498"/>
              <a:gd name="connsiteY9" fmla="*/ 2782708 h 3286740"/>
              <a:gd name="connsiteX10" fmla="*/ 2514600 w 3512498"/>
              <a:gd name="connsiteY10" fmla="*/ 3093858 h 3286740"/>
              <a:gd name="connsiteX11" fmla="*/ 2038350 w 3512498"/>
              <a:gd name="connsiteY11" fmla="*/ 3252608 h 3286740"/>
              <a:gd name="connsiteX12" fmla="*/ 1562100 w 3512498"/>
              <a:gd name="connsiteY12" fmla="*/ 3278008 h 3286740"/>
              <a:gd name="connsiteX13" fmla="*/ 939800 w 3512498"/>
              <a:gd name="connsiteY13" fmla="*/ 3138308 h 3286740"/>
              <a:gd name="connsiteX14" fmla="*/ 495300 w 3512498"/>
              <a:gd name="connsiteY14" fmla="*/ 2789058 h 3286740"/>
              <a:gd name="connsiteX15" fmla="*/ 95250 w 3512498"/>
              <a:gd name="connsiteY15" fmla="*/ 2268358 h 3286740"/>
              <a:gd name="connsiteX16" fmla="*/ 0 w 3512498"/>
              <a:gd name="connsiteY16" fmla="*/ 1607958 h 3286740"/>
              <a:gd name="connsiteX17" fmla="*/ 209550 w 3512498"/>
              <a:gd name="connsiteY17" fmla="*/ 922158 h 3286740"/>
              <a:gd name="connsiteX18" fmla="*/ 628650 w 3512498"/>
              <a:gd name="connsiteY18" fmla="*/ 598308 h 3286740"/>
              <a:gd name="connsiteX19" fmla="*/ 971550 w 3512498"/>
              <a:gd name="connsiteY19" fmla="*/ 515758 h 3286740"/>
              <a:gd name="connsiteX20" fmla="*/ 1206500 w 3512498"/>
              <a:gd name="connsiteY20" fmla="*/ 566558 h 3286740"/>
              <a:gd name="connsiteX21" fmla="*/ 1282700 w 3512498"/>
              <a:gd name="connsiteY21" fmla="*/ 623708 h 3286740"/>
              <a:gd name="connsiteX0" fmla="*/ 1282700 w 3525078"/>
              <a:gd name="connsiteY0" fmla="*/ 623708 h 3286740"/>
              <a:gd name="connsiteX1" fmla="*/ 1371600 w 3525078"/>
              <a:gd name="connsiteY1" fmla="*/ 325258 h 3286740"/>
              <a:gd name="connsiteX2" fmla="*/ 1606550 w 3525078"/>
              <a:gd name="connsiteY2" fmla="*/ 109358 h 3286740"/>
              <a:gd name="connsiteX3" fmla="*/ 1987550 w 3525078"/>
              <a:gd name="connsiteY3" fmla="*/ 1408 h 3286740"/>
              <a:gd name="connsiteX4" fmla="*/ 2540000 w 3525078"/>
              <a:gd name="connsiteY4" fmla="*/ 71258 h 3286740"/>
              <a:gd name="connsiteX5" fmla="*/ 3035300 w 3525078"/>
              <a:gd name="connsiteY5" fmla="*/ 376058 h 3286740"/>
              <a:gd name="connsiteX6" fmla="*/ 3378200 w 3525078"/>
              <a:gd name="connsiteY6" fmla="*/ 877708 h 3286740"/>
              <a:gd name="connsiteX7" fmla="*/ 3524250 w 3525078"/>
              <a:gd name="connsiteY7" fmla="*/ 1652408 h 3286740"/>
              <a:gd name="connsiteX8" fmla="*/ 3321050 w 3525078"/>
              <a:gd name="connsiteY8" fmla="*/ 2287408 h 3286740"/>
              <a:gd name="connsiteX9" fmla="*/ 2959100 w 3525078"/>
              <a:gd name="connsiteY9" fmla="*/ 2782708 h 3286740"/>
              <a:gd name="connsiteX10" fmla="*/ 2514600 w 3525078"/>
              <a:gd name="connsiteY10" fmla="*/ 3093858 h 3286740"/>
              <a:gd name="connsiteX11" fmla="*/ 2038350 w 3525078"/>
              <a:gd name="connsiteY11" fmla="*/ 3252608 h 3286740"/>
              <a:gd name="connsiteX12" fmla="*/ 1562100 w 3525078"/>
              <a:gd name="connsiteY12" fmla="*/ 3278008 h 3286740"/>
              <a:gd name="connsiteX13" fmla="*/ 939800 w 3525078"/>
              <a:gd name="connsiteY13" fmla="*/ 3138308 h 3286740"/>
              <a:gd name="connsiteX14" fmla="*/ 495300 w 3525078"/>
              <a:gd name="connsiteY14" fmla="*/ 2789058 h 3286740"/>
              <a:gd name="connsiteX15" fmla="*/ 95250 w 3525078"/>
              <a:gd name="connsiteY15" fmla="*/ 2268358 h 3286740"/>
              <a:gd name="connsiteX16" fmla="*/ 0 w 3525078"/>
              <a:gd name="connsiteY16" fmla="*/ 1607958 h 3286740"/>
              <a:gd name="connsiteX17" fmla="*/ 209550 w 3525078"/>
              <a:gd name="connsiteY17" fmla="*/ 922158 h 3286740"/>
              <a:gd name="connsiteX18" fmla="*/ 628650 w 3525078"/>
              <a:gd name="connsiteY18" fmla="*/ 598308 h 3286740"/>
              <a:gd name="connsiteX19" fmla="*/ 971550 w 3525078"/>
              <a:gd name="connsiteY19" fmla="*/ 515758 h 3286740"/>
              <a:gd name="connsiteX20" fmla="*/ 1206500 w 3525078"/>
              <a:gd name="connsiteY20" fmla="*/ 566558 h 3286740"/>
              <a:gd name="connsiteX21" fmla="*/ 1282700 w 3525078"/>
              <a:gd name="connsiteY21" fmla="*/ 623708 h 3286740"/>
              <a:gd name="connsiteX0" fmla="*/ 1282700 w 3525078"/>
              <a:gd name="connsiteY0" fmla="*/ 623708 h 3286740"/>
              <a:gd name="connsiteX1" fmla="*/ 1371600 w 3525078"/>
              <a:gd name="connsiteY1" fmla="*/ 325258 h 3286740"/>
              <a:gd name="connsiteX2" fmla="*/ 1606550 w 3525078"/>
              <a:gd name="connsiteY2" fmla="*/ 109358 h 3286740"/>
              <a:gd name="connsiteX3" fmla="*/ 1987550 w 3525078"/>
              <a:gd name="connsiteY3" fmla="*/ 1408 h 3286740"/>
              <a:gd name="connsiteX4" fmla="*/ 2540000 w 3525078"/>
              <a:gd name="connsiteY4" fmla="*/ 71258 h 3286740"/>
              <a:gd name="connsiteX5" fmla="*/ 3035300 w 3525078"/>
              <a:gd name="connsiteY5" fmla="*/ 376058 h 3286740"/>
              <a:gd name="connsiteX6" fmla="*/ 3378200 w 3525078"/>
              <a:gd name="connsiteY6" fmla="*/ 877708 h 3286740"/>
              <a:gd name="connsiteX7" fmla="*/ 3524250 w 3525078"/>
              <a:gd name="connsiteY7" fmla="*/ 1652408 h 3286740"/>
              <a:gd name="connsiteX8" fmla="*/ 3321050 w 3525078"/>
              <a:gd name="connsiteY8" fmla="*/ 2287408 h 3286740"/>
              <a:gd name="connsiteX9" fmla="*/ 2959100 w 3525078"/>
              <a:gd name="connsiteY9" fmla="*/ 2782708 h 3286740"/>
              <a:gd name="connsiteX10" fmla="*/ 2514600 w 3525078"/>
              <a:gd name="connsiteY10" fmla="*/ 3093858 h 3286740"/>
              <a:gd name="connsiteX11" fmla="*/ 2051050 w 3525078"/>
              <a:gd name="connsiteY11" fmla="*/ 3252608 h 3286740"/>
              <a:gd name="connsiteX12" fmla="*/ 1562100 w 3525078"/>
              <a:gd name="connsiteY12" fmla="*/ 3278008 h 3286740"/>
              <a:gd name="connsiteX13" fmla="*/ 939800 w 3525078"/>
              <a:gd name="connsiteY13" fmla="*/ 3138308 h 3286740"/>
              <a:gd name="connsiteX14" fmla="*/ 495300 w 3525078"/>
              <a:gd name="connsiteY14" fmla="*/ 2789058 h 3286740"/>
              <a:gd name="connsiteX15" fmla="*/ 95250 w 3525078"/>
              <a:gd name="connsiteY15" fmla="*/ 2268358 h 3286740"/>
              <a:gd name="connsiteX16" fmla="*/ 0 w 3525078"/>
              <a:gd name="connsiteY16" fmla="*/ 1607958 h 3286740"/>
              <a:gd name="connsiteX17" fmla="*/ 209550 w 3525078"/>
              <a:gd name="connsiteY17" fmla="*/ 922158 h 3286740"/>
              <a:gd name="connsiteX18" fmla="*/ 628650 w 3525078"/>
              <a:gd name="connsiteY18" fmla="*/ 598308 h 3286740"/>
              <a:gd name="connsiteX19" fmla="*/ 971550 w 3525078"/>
              <a:gd name="connsiteY19" fmla="*/ 515758 h 3286740"/>
              <a:gd name="connsiteX20" fmla="*/ 1206500 w 3525078"/>
              <a:gd name="connsiteY20" fmla="*/ 566558 h 3286740"/>
              <a:gd name="connsiteX21" fmla="*/ 1282700 w 3525078"/>
              <a:gd name="connsiteY21" fmla="*/ 623708 h 3286740"/>
              <a:gd name="connsiteX0" fmla="*/ 1287796 w 3530174"/>
              <a:gd name="connsiteY0" fmla="*/ 623708 h 3286740"/>
              <a:gd name="connsiteX1" fmla="*/ 1376696 w 3530174"/>
              <a:gd name="connsiteY1" fmla="*/ 325258 h 3286740"/>
              <a:gd name="connsiteX2" fmla="*/ 1611646 w 3530174"/>
              <a:gd name="connsiteY2" fmla="*/ 109358 h 3286740"/>
              <a:gd name="connsiteX3" fmla="*/ 1992646 w 3530174"/>
              <a:gd name="connsiteY3" fmla="*/ 1408 h 3286740"/>
              <a:gd name="connsiteX4" fmla="*/ 2545096 w 3530174"/>
              <a:gd name="connsiteY4" fmla="*/ 71258 h 3286740"/>
              <a:gd name="connsiteX5" fmla="*/ 3040396 w 3530174"/>
              <a:gd name="connsiteY5" fmla="*/ 376058 h 3286740"/>
              <a:gd name="connsiteX6" fmla="*/ 3383296 w 3530174"/>
              <a:gd name="connsiteY6" fmla="*/ 877708 h 3286740"/>
              <a:gd name="connsiteX7" fmla="*/ 3529346 w 3530174"/>
              <a:gd name="connsiteY7" fmla="*/ 1652408 h 3286740"/>
              <a:gd name="connsiteX8" fmla="*/ 3326146 w 3530174"/>
              <a:gd name="connsiteY8" fmla="*/ 2287408 h 3286740"/>
              <a:gd name="connsiteX9" fmla="*/ 2964196 w 3530174"/>
              <a:gd name="connsiteY9" fmla="*/ 2782708 h 3286740"/>
              <a:gd name="connsiteX10" fmla="*/ 2519696 w 3530174"/>
              <a:gd name="connsiteY10" fmla="*/ 3093858 h 3286740"/>
              <a:gd name="connsiteX11" fmla="*/ 2056146 w 3530174"/>
              <a:gd name="connsiteY11" fmla="*/ 3252608 h 3286740"/>
              <a:gd name="connsiteX12" fmla="*/ 1567196 w 3530174"/>
              <a:gd name="connsiteY12" fmla="*/ 3278008 h 3286740"/>
              <a:gd name="connsiteX13" fmla="*/ 944896 w 3530174"/>
              <a:gd name="connsiteY13" fmla="*/ 3138308 h 3286740"/>
              <a:gd name="connsiteX14" fmla="*/ 481346 w 3530174"/>
              <a:gd name="connsiteY14" fmla="*/ 2808108 h 3286740"/>
              <a:gd name="connsiteX15" fmla="*/ 100346 w 3530174"/>
              <a:gd name="connsiteY15" fmla="*/ 2268358 h 3286740"/>
              <a:gd name="connsiteX16" fmla="*/ 5096 w 3530174"/>
              <a:gd name="connsiteY16" fmla="*/ 1607958 h 3286740"/>
              <a:gd name="connsiteX17" fmla="*/ 214646 w 3530174"/>
              <a:gd name="connsiteY17" fmla="*/ 922158 h 3286740"/>
              <a:gd name="connsiteX18" fmla="*/ 633746 w 3530174"/>
              <a:gd name="connsiteY18" fmla="*/ 598308 h 3286740"/>
              <a:gd name="connsiteX19" fmla="*/ 976646 w 3530174"/>
              <a:gd name="connsiteY19" fmla="*/ 515758 h 3286740"/>
              <a:gd name="connsiteX20" fmla="*/ 1211596 w 3530174"/>
              <a:gd name="connsiteY20" fmla="*/ 566558 h 3286740"/>
              <a:gd name="connsiteX21" fmla="*/ 1287796 w 3530174"/>
              <a:gd name="connsiteY21" fmla="*/ 623708 h 3286740"/>
              <a:gd name="connsiteX0" fmla="*/ 1287796 w 3530174"/>
              <a:gd name="connsiteY0" fmla="*/ 623708 h 3286740"/>
              <a:gd name="connsiteX1" fmla="*/ 1376696 w 3530174"/>
              <a:gd name="connsiteY1" fmla="*/ 325258 h 3286740"/>
              <a:gd name="connsiteX2" fmla="*/ 1611646 w 3530174"/>
              <a:gd name="connsiteY2" fmla="*/ 109358 h 3286740"/>
              <a:gd name="connsiteX3" fmla="*/ 1992646 w 3530174"/>
              <a:gd name="connsiteY3" fmla="*/ 1408 h 3286740"/>
              <a:gd name="connsiteX4" fmla="*/ 2545096 w 3530174"/>
              <a:gd name="connsiteY4" fmla="*/ 71258 h 3286740"/>
              <a:gd name="connsiteX5" fmla="*/ 3040396 w 3530174"/>
              <a:gd name="connsiteY5" fmla="*/ 376058 h 3286740"/>
              <a:gd name="connsiteX6" fmla="*/ 3383296 w 3530174"/>
              <a:gd name="connsiteY6" fmla="*/ 877708 h 3286740"/>
              <a:gd name="connsiteX7" fmla="*/ 3529346 w 3530174"/>
              <a:gd name="connsiteY7" fmla="*/ 1652408 h 3286740"/>
              <a:gd name="connsiteX8" fmla="*/ 3326146 w 3530174"/>
              <a:gd name="connsiteY8" fmla="*/ 2287408 h 3286740"/>
              <a:gd name="connsiteX9" fmla="*/ 2964196 w 3530174"/>
              <a:gd name="connsiteY9" fmla="*/ 2782708 h 3286740"/>
              <a:gd name="connsiteX10" fmla="*/ 2519696 w 3530174"/>
              <a:gd name="connsiteY10" fmla="*/ 3093858 h 3286740"/>
              <a:gd name="connsiteX11" fmla="*/ 2056146 w 3530174"/>
              <a:gd name="connsiteY11" fmla="*/ 3252608 h 3286740"/>
              <a:gd name="connsiteX12" fmla="*/ 1567196 w 3530174"/>
              <a:gd name="connsiteY12" fmla="*/ 3278008 h 3286740"/>
              <a:gd name="connsiteX13" fmla="*/ 944896 w 3530174"/>
              <a:gd name="connsiteY13" fmla="*/ 3138308 h 3286740"/>
              <a:gd name="connsiteX14" fmla="*/ 481346 w 3530174"/>
              <a:gd name="connsiteY14" fmla="*/ 2808108 h 3286740"/>
              <a:gd name="connsiteX15" fmla="*/ 100346 w 3530174"/>
              <a:gd name="connsiteY15" fmla="*/ 2268358 h 3286740"/>
              <a:gd name="connsiteX16" fmla="*/ 5096 w 3530174"/>
              <a:gd name="connsiteY16" fmla="*/ 1633358 h 3286740"/>
              <a:gd name="connsiteX17" fmla="*/ 214646 w 3530174"/>
              <a:gd name="connsiteY17" fmla="*/ 922158 h 3286740"/>
              <a:gd name="connsiteX18" fmla="*/ 633746 w 3530174"/>
              <a:gd name="connsiteY18" fmla="*/ 598308 h 3286740"/>
              <a:gd name="connsiteX19" fmla="*/ 976646 w 3530174"/>
              <a:gd name="connsiteY19" fmla="*/ 515758 h 3286740"/>
              <a:gd name="connsiteX20" fmla="*/ 1211596 w 3530174"/>
              <a:gd name="connsiteY20" fmla="*/ 566558 h 3286740"/>
              <a:gd name="connsiteX21" fmla="*/ 1287796 w 3530174"/>
              <a:gd name="connsiteY21" fmla="*/ 623708 h 3286740"/>
              <a:gd name="connsiteX0" fmla="*/ 1287796 w 3530174"/>
              <a:gd name="connsiteY0" fmla="*/ 623708 h 3286740"/>
              <a:gd name="connsiteX1" fmla="*/ 1376696 w 3530174"/>
              <a:gd name="connsiteY1" fmla="*/ 325258 h 3286740"/>
              <a:gd name="connsiteX2" fmla="*/ 1611646 w 3530174"/>
              <a:gd name="connsiteY2" fmla="*/ 109358 h 3286740"/>
              <a:gd name="connsiteX3" fmla="*/ 1992646 w 3530174"/>
              <a:gd name="connsiteY3" fmla="*/ 1408 h 3286740"/>
              <a:gd name="connsiteX4" fmla="*/ 2545096 w 3530174"/>
              <a:gd name="connsiteY4" fmla="*/ 71258 h 3286740"/>
              <a:gd name="connsiteX5" fmla="*/ 3040396 w 3530174"/>
              <a:gd name="connsiteY5" fmla="*/ 376058 h 3286740"/>
              <a:gd name="connsiteX6" fmla="*/ 3383296 w 3530174"/>
              <a:gd name="connsiteY6" fmla="*/ 877708 h 3286740"/>
              <a:gd name="connsiteX7" fmla="*/ 3529346 w 3530174"/>
              <a:gd name="connsiteY7" fmla="*/ 1652408 h 3286740"/>
              <a:gd name="connsiteX8" fmla="*/ 3326146 w 3530174"/>
              <a:gd name="connsiteY8" fmla="*/ 2287408 h 3286740"/>
              <a:gd name="connsiteX9" fmla="*/ 2964196 w 3530174"/>
              <a:gd name="connsiteY9" fmla="*/ 2782708 h 3286740"/>
              <a:gd name="connsiteX10" fmla="*/ 2519696 w 3530174"/>
              <a:gd name="connsiteY10" fmla="*/ 3093858 h 3286740"/>
              <a:gd name="connsiteX11" fmla="*/ 2056146 w 3530174"/>
              <a:gd name="connsiteY11" fmla="*/ 3252608 h 3286740"/>
              <a:gd name="connsiteX12" fmla="*/ 1567196 w 3530174"/>
              <a:gd name="connsiteY12" fmla="*/ 3278008 h 3286740"/>
              <a:gd name="connsiteX13" fmla="*/ 944896 w 3530174"/>
              <a:gd name="connsiteY13" fmla="*/ 3138308 h 3286740"/>
              <a:gd name="connsiteX14" fmla="*/ 481346 w 3530174"/>
              <a:gd name="connsiteY14" fmla="*/ 2808108 h 3286740"/>
              <a:gd name="connsiteX15" fmla="*/ 100346 w 3530174"/>
              <a:gd name="connsiteY15" fmla="*/ 2268358 h 3286740"/>
              <a:gd name="connsiteX16" fmla="*/ 5096 w 3530174"/>
              <a:gd name="connsiteY16" fmla="*/ 1633358 h 3286740"/>
              <a:gd name="connsiteX17" fmla="*/ 214646 w 3530174"/>
              <a:gd name="connsiteY17" fmla="*/ 922158 h 3286740"/>
              <a:gd name="connsiteX18" fmla="*/ 633746 w 3530174"/>
              <a:gd name="connsiteY18" fmla="*/ 579258 h 3286740"/>
              <a:gd name="connsiteX19" fmla="*/ 976646 w 3530174"/>
              <a:gd name="connsiteY19" fmla="*/ 515758 h 3286740"/>
              <a:gd name="connsiteX20" fmla="*/ 1211596 w 3530174"/>
              <a:gd name="connsiteY20" fmla="*/ 566558 h 3286740"/>
              <a:gd name="connsiteX21" fmla="*/ 1287796 w 3530174"/>
              <a:gd name="connsiteY21" fmla="*/ 623708 h 3286740"/>
              <a:gd name="connsiteX0" fmla="*/ 1287796 w 3530174"/>
              <a:gd name="connsiteY0" fmla="*/ 623708 h 3286740"/>
              <a:gd name="connsiteX1" fmla="*/ 1376696 w 3530174"/>
              <a:gd name="connsiteY1" fmla="*/ 325258 h 3286740"/>
              <a:gd name="connsiteX2" fmla="*/ 1611646 w 3530174"/>
              <a:gd name="connsiteY2" fmla="*/ 109358 h 3286740"/>
              <a:gd name="connsiteX3" fmla="*/ 1992646 w 3530174"/>
              <a:gd name="connsiteY3" fmla="*/ 1408 h 3286740"/>
              <a:gd name="connsiteX4" fmla="*/ 2545096 w 3530174"/>
              <a:gd name="connsiteY4" fmla="*/ 71258 h 3286740"/>
              <a:gd name="connsiteX5" fmla="*/ 3040396 w 3530174"/>
              <a:gd name="connsiteY5" fmla="*/ 376058 h 3286740"/>
              <a:gd name="connsiteX6" fmla="*/ 3383296 w 3530174"/>
              <a:gd name="connsiteY6" fmla="*/ 877708 h 3286740"/>
              <a:gd name="connsiteX7" fmla="*/ 3529346 w 3530174"/>
              <a:gd name="connsiteY7" fmla="*/ 1652408 h 3286740"/>
              <a:gd name="connsiteX8" fmla="*/ 3326146 w 3530174"/>
              <a:gd name="connsiteY8" fmla="*/ 2287408 h 3286740"/>
              <a:gd name="connsiteX9" fmla="*/ 2964196 w 3530174"/>
              <a:gd name="connsiteY9" fmla="*/ 2782708 h 3286740"/>
              <a:gd name="connsiteX10" fmla="*/ 2519696 w 3530174"/>
              <a:gd name="connsiteY10" fmla="*/ 3093858 h 3286740"/>
              <a:gd name="connsiteX11" fmla="*/ 2056146 w 3530174"/>
              <a:gd name="connsiteY11" fmla="*/ 3252608 h 3286740"/>
              <a:gd name="connsiteX12" fmla="*/ 1567196 w 3530174"/>
              <a:gd name="connsiteY12" fmla="*/ 3278008 h 3286740"/>
              <a:gd name="connsiteX13" fmla="*/ 944896 w 3530174"/>
              <a:gd name="connsiteY13" fmla="*/ 3138308 h 3286740"/>
              <a:gd name="connsiteX14" fmla="*/ 481346 w 3530174"/>
              <a:gd name="connsiteY14" fmla="*/ 2808108 h 3286740"/>
              <a:gd name="connsiteX15" fmla="*/ 100346 w 3530174"/>
              <a:gd name="connsiteY15" fmla="*/ 2268358 h 3286740"/>
              <a:gd name="connsiteX16" fmla="*/ 5096 w 3530174"/>
              <a:gd name="connsiteY16" fmla="*/ 1633358 h 3286740"/>
              <a:gd name="connsiteX17" fmla="*/ 214646 w 3530174"/>
              <a:gd name="connsiteY17" fmla="*/ 922158 h 3286740"/>
              <a:gd name="connsiteX18" fmla="*/ 595646 w 3530174"/>
              <a:gd name="connsiteY18" fmla="*/ 579258 h 3286740"/>
              <a:gd name="connsiteX19" fmla="*/ 976646 w 3530174"/>
              <a:gd name="connsiteY19" fmla="*/ 515758 h 3286740"/>
              <a:gd name="connsiteX20" fmla="*/ 1211596 w 3530174"/>
              <a:gd name="connsiteY20" fmla="*/ 566558 h 3286740"/>
              <a:gd name="connsiteX21" fmla="*/ 1287796 w 3530174"/>
              <a:gd name="connsiteY21" fmla="*/ 623708 h 3286740"/>
              <a:gd name="connsiteX0" fmla="*/ 1287796 w 3505053"/>
              <a:gd name="connsiteY0" fmla="*/ 623708 h 3286740"/>
              <a:gd name="connsiteX1" fmla="*/ 1376696 w 3505053"/>
              <a:gd name="connsiteY1" fmla="*/ 325258 h 3286740"/>
              <a:gd name="connsiteX2" fmla="*/ 1611646 w 3505053"/>
              <a:gd name="connsiteY2" fmla="*/ 109358 h 3286740"/>
              <a:gd name="connsiteX3" fmla="*/ 1992646 w 3505053"/>
              <a:gd name="connsiteY3" fmla="*/ 1408 h 3286740"/>
              <a:gd name="connsiteX4" fmla="*/ 2545096 w 3505053"/>
              <a:gd name="connsiteY4" fmla="*/ 71258 h 3286740"/>
              <a:gd name="connsiteX5" fmla="*/ 3040396 w 3505053"/>
              <a:gd name="connsiteY5" fmla="*/ 376058 h 3286740"/>
              <a:gd name="connsiteX6" fmla="*/ 3383296 w 3505053"/>
              <a:gd name="connsiteY6" fmla="*/ 877708 h 3286740"/>
              <a:gd name="connsiteX7" fmla="*/ 3503946 w 3505053"/>
              <a:gd name="connsiteY7" fmla="*/ 1709558 h 3286740"/>
              <a:gd name="connsiteX8" fmla="*/ 3326146 w 3505053"/>
              <a:gd name="connsiteY8" fmla="*/ 2287408 h 3286740"/>
              <a:gd name="connsiteX9" fmla="*/ 2964196 w 3505053"/>
              <a:gd name="connsiteY9" fmla="*/ 2782708 h 3286740"/>
              <a:gd name="connsiteX10" fmla="*/ 2519696 w 3505053"/>
              <a:gd name="connsiteY10" fmla="*/ 3093858 h 3286740"/>
              <a:gd name="connsiteX11" fmla="*/ 2056146 w 3505053"/>
              <a:gd name="connsiteY11" fmla="*/ 3252608 h 3286740"/>
              <a:gd name="connsiteX12" fmla="*/ 1567196 w 3505053"/>
              <a:gd name="connsiteY12" fmla="*/ 3278008 h 3286740"/>
              <a:gd name="connsiteX13" fmla="*/ 944896 w 3505053"/>
              <a:gd name="connsiteY13" fmla="*/ 3138308 h 3286740"/>
              <a:gd name="connsiteX14" fmla="*/ 481346 w 3505053"/>
              <a:gd name="connsiteY14" fmla="*/ 2808108 h 3286740"/>
              <a:gd name="connsiteX15" fmla="*/ 100346 w 3505053"/>
              <a:gd name="connsiteY15" fmla="*/ 2268358 h 3286740"/>
              <a:gd name="connsiteX16" fmla="*/ 5096 w 3505053"/>
              <a:gd name="connsiteY16" fmla="*/ 1633358 h 3286740"/>
              <a:gd name="connsiteX17" fmla="*/ 214646 w 3505053"/>
              <a:gd name="connsiteY17" fmla="*/ 922158 h 3286740"/>
              <a:gd name="connsiteX18" fmla="*/ 595646 w 3505053"/>
              <a:gd name="connsiteY18" fmla="*/ 579258 h 3286740"/>
              <a:gd name="connsiteX19" fmla="*/ 976646 w 3505053"/>
              <a:gd name="connsiteY19" fmla="*/ 515758 h 3286740"/>
              <a:gd name="connsiteX20" fmla="*/ 1211596 w 3505053"/>
              <a:gd name="connsiteY20" fmla="*/ 566558 h 3286740"/>
              <a:gd name="connsiteX21" fmla="*/ 1287796 w 3505053"/>
              <a:gd name="connsiteY21" fmla="*/ 623708 h 3286740"/>
              <a:gd name="connsiteX0" fmla="*/ 1287796 w 3511317"/>
              <a:gd name="connsiteY0" fmla="*/ 623708 h 3286740"/>
              <a:gd name="connsiteX1" fmla="*/ 1376696 w 3511317"/>
              <a:gd name="connsiteY1" fmla="*/ 325258 h 3286740"/>
              <a:gd name="connsiteX2" fmla="*/ 1611646 w 3511317"/>
              <a:gd name="connsiteY2" fmla="*/ 109358 h 3286740"/>
              <a:gd name="connsiteX3" fmla="*/ 1992646 w 3511317"/>
              <a:gd name="connsiteY3" fmla="*/ 1408 h 3286740"/>
              <a:gd name="connsiteX4" fmla="*/ 2545096 w 3511317"/>
              <a:gd name="connsiteY4" fmla="*/ 71258 h 3286740"/>
              <a:gd name="connsiteX5" fmla="*/ 3040396 w 3511317"/>
              <a:gd name="connsiteY5" fmla="*/ 376058 h 3286740"/>
              <a:gd name="connsiteX6" fmla="*/ 3383296 w 3511317"/>
              <a:gd name="connsiteY6" fmla="*/ 877708 h 3286740"/>
              <a:gd name="connsiteX7" fmla="*/ 3510296 w 3511317"/>
              <a:gd name="connsiteY7" fmla="*/ 1665108 h 3286740"/>
              <a:gd name="connsiteX8" fmla="*/ 3326146 w 3511317"/>
              <a:gd name="connsiteY8" fmla="*/ 2287408 h 3286740"/>
              <a:gd name="connsiteX9" fmla="*/ 2964196 w 3511317"/>
              <a:gd name="connsiteY9" fmla="*/ 2782708 h 3286740"/>
              <a:gd name="connsiteX10" fmla="*/ 2519696 w 3511317"/>
              <a:gd name="connsiteY10" fmla="*/ 3093858 h 3286740"/>
              <a:gd name="connsiteX11" fmla="*/ 2056146 w 3511317"/>
              <a:gd name="connsiteY11" fmla="*/ 3252608 h 3286740"/>
              <a:gd name="connsiteX12" fmla="*/ 1567196 w 3511317"/>
              <a:gd name="connsiteY12" fmla="*/ 3278008 h 3286740"/>
              <a:gd name="connsiteX13" fmla="*/ 944896 w 3511317"/>
              <a:gd name="connsiteY13" fmla="*/ 3138308 h 3286740"/>
              <a:gd name="connsiteX14" fmla="*/ 481346 w 3511317"/>
              <a:gd name="connsiteY14" fmla="*/ 2808108 h 3286740"/>
              <a:gd name="connsiteX15" fmla="*/ 100346 w 3511317"/>
              <a:gd name="connsiteY15" fmla="*/ 2268358 h 3286740"/>
              <a:gd name="connsiteX16" fmla="*/ 5096 w 3511317"/>
              <a:gd name="connsiteY16" fmla="*/ 1633358 h 3286740"/>
              <a:gd name="connsiteX17" fmla="*/ 214646 w 3511317"/>
              <a:gd name="connsiteY17" fmla="*/ 922158 h 3286740"/>
              <a:gd name="connsiteX18" fmla="*/ 595646 w 3511317"/>
              <a:gd name="connsiteY18" fmla="*/ 579258 h 3286740"/>
              <a:gd name="connsiteX19" fmla="*/ 976646 w 3511317"/>
              <a:gd name="connsiteY19" fmla="*/ 515758 h 3286740"/>
              <a:gd name="connsiteX20" fmla="*/ 1211596 w 3511317"/>
              <a:gd name="connsiteY20" fmla="*/ 566558 h 3286740"/>
              <a:gd name="connsiteX21" fmla="*/ 1287796 w 3511317"/>
              <a:gd name="connsiteY21" fmla="*/ 623708 h 3286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511317" h="3286740">
                <a:moveTo>
                  <a:pt x="1287796" y="623708"/>
                </a:moveTo>
                <a:cubicBezTo>
                  <a:pt x="1315313" y="583491"/>
                  <a:pt x="1322721" y="410983"/>
                  <a:pt x="1376696" y="325258"/>
                </a:cubicBezTo>
                <a:cubicBezTo>
                  <a:pt x="1430671" y="239533"/>
                  <a:pt x="1508988" y="163333"/>
                  <a:pt x="1611646" y="109358"/>
                </a:cubicBezTo>
                <a:cubicBezTo>
                  <a:pt x="1714304" y="55383"/>
                  <a:pt x="1837071" y="7758"/>
                  <a:pt x="1992646" y="1408"/>
                </a:cubicBezTo>
                <a:cubicBezTo>
                  <a:pt x="2148221" y="-4942"/>
                  <a:pt x="2370471" y="8816"/>
                  <a:pt x="2545096" y="71258"/>
                </a:cubicBezTo>
                <a:cubicBezTo>
                  <a:pt x="2719721" y="133700"/>
                  <a:pt x="2900696" y="241650"/>
                  <a:pt x="3040396" y="376058"/>
                </a:cubicBezTo>
                <a:cubicBezTo>
                  <a:pt x="3180096" y="510466"/>
                  <a:pt x="3304979" y="662866"/>
                  <a:pt x="3383296" y="877708"/>
                </a:cubicBezTo>
                <a:cubicBezTo>
                  <a:pt x="3461613" y="1092550"/>
                  <a:pt x="3519821" y="1430158"/>
                  <a:pt x="3510296" y="1665108"/>
                </a:cubicBezTo>
                <a:cubicBezTo>
                  <a:pt x="3500771" y="1900058"/>
                  <a:pt x="3417163" y="2101141"/>
                  <a:pt x="3326146" y="2287408"/>
                </a:cubicBezTo>
                <a:cubicBezTo>
                  <a:pt x="3235129" y="2473675"/>
                  <a:pt x="3098604" y="2648300"/>
                  <a:pt x="2964196" y="2782708"/>
                </a:cubicBezTo>
                <a:cubicBezTo>
                  <a:pt x="2829788" y="2917116"/>
                  <a:pt x="2671038" y="3015541"/>
                  <a:pt x="2519696" y="3093858"/>
                </a:cubicBezTo>
                <a:cubicBezTo>
                  <a:pt x="2368354" y="3172175"/>
                  <a:pt x="2214896" y="3221916"/>
                  <a:pt x="2056146" y="3252608"/>
                </a:cubicBezTo>
                <a:cubicBezTo>
                  <a:pt x="1897396" y="3283300"/>
                  <a:pt x="1752404" y="3297058"/>
                  <a:pt x="1567196" y="3278008"/>
                </a:cubicBezTo>
                <a:cubicBezTo>
                  <a:pt x="1381988" y="3258958"/>
                  <a:pt x="1125871" y="3216625"/>
                  <a:pt x="944896" y="3138308"/>
                </a:cubicBezTo>
                <a:cubicBezTo>
                  <a:pt x="763921" y="3059991"/>
                  <a:pt x="622104" y="2953100"/>
                  <a:pt x="481346" y="2808108"/>
                </a:cubicBezTo>
                <a:cubicBezTo>
                  <a:pt x="340588" y="2663116"/>
                  <a:pt x="179721" y="2464150"/>
                  <a:pt x="100346" y="2268358"/>
                </a:cubicBezTo>
                <a:cubicBezTo>
                  <a:pt x="20971" y="2072566"/>
                  <a:pt x="-13954" y="1857725"/>
                  <a:pt x="5096" y="1633358"/>
                </a:cubicBezTo>
                <a:cubicBezTo>
                  <a:pt x="24146" y="1408991"/>
                  <a:pt x="116221" y="1097841"/>
                  <a:pt x="214646" y="922158"/>
                </a:cubicBezTo>
                <a:cubicBezTo>
                  <a:pt x="313071" y="746475"/>
                  <a:pt x="468646" y="646991"/>
                  <a:pt x="595646" y="579258"/>
                </a:cubicBezTo>
                <a:cubicBezTo>
                  <a:pt x="722646" y="511525"/>
                  <a:pt x="880338" y="521050"/>
                  <a:pt x="976646" y="515758"/>
                </a:cubicBezTo>
                <a:cubicBezTo>
                  <a:pt x="1072954" y="510466"/>
                  <a:pt x="1155504" y="547508"/>
                  <a:pt x="1211596" y="566558"/>
                </a:cubicBezTo>
                <a:cubicBezTo>
                  <a:pt x="1267688" y="585608"/>
                  <a:pt x="1260279" y="663925"/>
                  <a:pt x="1287796" y="623708"/>
                </a:cubicBezTo>
                <a:close/>
              </a:path>
            </a:pathLst>
          </a:cu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81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xfrm>
            <a:off x="830499" y="992240"/>
            <a:ext cx="2560401" cy="3996928"/>
          </a:xfrm>
        </p:spPr>
        <p:txBody>
          <a:bodyPr/>
          <a:lstStyle/>
          <a:p>
            <a:r>
              <a:rPr lang="en-US" altLang="en-US" dirty="0"/>
              <a:t>A microphone's directionality or polar pattern indicates how sensitive it is to sounds arriving at different angles about its central axis. The </a:t>
            </a:r>
            <a:r>
              <a:rPr lang="en-US" altLang="en-US"/>
              <a:t>polar </a:t>
            </a:r>
            <a:r>
              <a:rPr lang="en-US" altLang="en-US" smtClean="0"/>
              <a:t>pattern </a:t>
            </a:r>
            <a:r>
              <a:rPr lang="en-US" altLang="en-US"/>
              <a:t>illustrated </a:t>
            </a:r>
            <a:r>
              <a:rPr lang="en-US" altLang="en-US" smtClean="0"/>
              <a:t>here</a:t>
            </a:r>
            <a:r>
              <a:rPr lang="en-US" altLang="en-US" smtClean="0"/>
              <a:t> </a:t>
            </a:r>
            <a:r>
              <a:rPr lang="en-US" altLang="en-US" dirty="0"/>
              <a:t>represent the locus of points that produce the same signal level output in the </a:t>
            </a:r>
            <a:r>
              <a:rPr lang="en-US" altLang="en-US" dirty="0" smtClean="0"/>
              <a:t>microphone (</a:t>
            </a:r>
            <a:r>
              <a:rPr lang="en-US" altLang="en-US" dirty="0" err="1" smtClean="0"/>
              <a:t>wikipedia</a:t>
            </a:r>
            <a:r>
              <a:rPr lang="en-US" altLang="en-US" dirty="0" smtClean="0"/>
              <a:t>).</a:t>
            </a:r>
            <a:endParaRPr lang="nl-NL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7213" y="304801"/>
            <a:ext cx="5562600" cy="5078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nl-NL" sz="2700" b="1" dirty="0" err="1" smtClean="0">
                <a:solidFill>
                  <a:schemeClr val="tx2"/>
                </a:solidFill>
                <a:latin typeface="+mj-lt"/>
              </a:rPr>
              <a:t>Cardioids</a:t>
            </a:r>
            <a:r>
              <a:rPr lang="nl-NL" sz="2700" b="1" dirty="0" smtClean="0">
                <a:solidFill>
                  <a:schemeClr val="tx2"/>
                </a:solidFill>
                <a:latin typeface="+mj-lt"/>
              </a:rPr>
              <a:t> in “nature”</a:t>
            </a:r>
            <a:endParaRPr lang="en-US" sz="27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10699" y="4578633"/>
            <a:ext cx="23685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 smtClean="0"/>
              <a:t>Photo </a:t>
            </a:r>
            <a:r>
              <a:rPr lang="nl-NL" sz="900" dirty="0" err="1" smtClean="0"/>
              <a:t>left</a:t>
            </a:r>
            <a:r>
              <a:rPr lang="nl-NL" sz="900" dirty="0" smtClean="0"/>
              <a:t>: </a:t>
            </a:r>
            <a:r>
              <a:rPr lang="nl-NL" sz="900" dirty="0" err="1" smtClean="0"/>
              <a:t>Shure</a:t>
            </a:r>
            <a:r>
              <a:rPr lang="nl-NL" sz="900" dirty="0" smtClean="0"/>
              <a:t> </a:t>
            </a:r>
            <a:r>
              <a:rPr lang="nl-NL" sz="900" dirty="0" err="1" smtClean="0"/>
              <a:t>microphone</a:t>
            </a:r>
            <a:r>
              <a:rPr lang="nl-NL" sz="900" dirty="0" smtClean="0"/>
              <a:t> 55S, Wikimedia (</a:t>
            </a:r>
            <a:r>
              <a:rPr lang="en-US" sz="900" dirty="0" smtClean="0"/>
              <a:t>by </a:t>
            </a:r>
            <a:r>
              <a:rPr lang="en-US" sz="900" dirty="0" err="1" smtClean="0"/>
              <a:t>Holger.Ellgaard</a:t>
            </a:r>
            <a:r>
              <a:rPr lang="en-US" sz="900" dirty="0" smtClean="0"/>
              <a:t>)</a:t>
            </a:r>
            <a:r>
              <a:rPr lang="nl-NL" sz="900" dirty="0" smtClean="0"/>
              <a:t>. Diagram right: </a:t>
            </a:r>
            <a:r>
              <a:rPr lang="nl-NL" sz="900" dirty="0" err="1" smtClean="0"/>
              <a:t>Cardioid.svg</a:t>
            </a:r>
            <a:r>
              <a:rPr lang="nl-NL" sz="900" dirty="0" smtClean="0"/>
              <a:t> </a:t>
            </a:r>
            <a:r>
              <a:rPr lang="nl-NL" sz="900" dirty="0" err="1" smtClean="0"/>
              <a:t>by</a:t>
            </a:r>
            <a:r>
              <a:rPr lang="nl-NL" sz="900" dirty="0" smtClean="0"/>
              <a:t> </a:t>
            </a:r>
            <a:r>
              <a:rPr lang="nl-NL" sz="900" dirty="0" err="1" smtClean="0"/>
              <a:t>Nicoguaro</a:t>
            </a:r>
            <a:r>
              <a:rPr lang="nl-NL" sz="900" dirty="0" smtClean="0"/>
              <a:t>, Wikimedia</a:t>
            </a:r>
            <a:endParaRPr lang="en-US" sz="900" dirty="0"/>
          </a:p>
        </p:txBody>
      </p:sp>
      <p:pic>
        <p:nvPicPr>
          <p:cNvPr id="3074" name="Picture 2" descr="https://upload.wikimedia.org/wikipedia/commons/thumb/9/93/Polar_pattern_cardioid.svg/800px-Polar_pattern_cardioid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425" y="720725"/>
            <a:ext cx="362902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upload.wikimedia.org/wikipedia/commons/thumb/0/0c/Shure_mikrofon_55S.jpg/220px-Shure_mikrofon_55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75" y="3535506"/>
            <a:ext cx="1273175" cy="155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/>
          <p:cNvSpPr/>
          <p:nvPr/>
        </p:nvSpPr>
        <p:spPr>
          <a:xfrm>
            <a:off x="3888441" y="959694"/>
            <a:ext cx="2648202" cy="2092857"/>
          </a:xfrm>
          <a:custGeom>
            <a:avLst/>
            <a:gdLst>
              <a:gd name="connsiteX0" fmla="*/ 1318559 w 2648202"/>
              <a:gd name="connsiteY0" fmla="*/ 1593006 h 2092857"/>
              <a:gd name="connsiteX1" fmla="*/ 1216959 w 2648202"/>
              <a:gd name="connsiteY1" fmla="*/ 1796206 h 2092857"/>
              <a:gd name="connsiteX2" fmla="*/ 992592 w 2648202"/>
              <a:gd name="connsiteY2" fmla="*/ 2016339 h 2092857"/>
              <a:gd name="connsiteX3" fmla="*/ 624292 w 2648202"/>
              <a:gd name="connsiteY3" fmla="*/ 2075606 h 2092857"/>
              <a:gd name="connsiteX4" fmla="*/ 243292 w 2648202"/>
              <a:gd name="connsiteY4" fmla="*/ 1876639 h 2092857"/>
              <a:gd name="connsiteX5" fmla="*/ 31626 w 2648202"/>
              <a:gd name="connsiteY5" fmla="*/ 1495639 h 2092857"/>
              <a:gd name="connsiteX6" fmla="*/ 18926 w 2648202"/>
              <a:gd name="connsiteY6" fmla="*/ 996106 h 2092857"/>
              <a:gd name="connsiteX7" fmla="*/ 205192 w 2648202"/>
              <a:gd name="connsiteY7" fmla="*/ 593939 h 2092857"/>
              <a:gd name="connsiteX8" fmla="*/ 471892 w 2648202"/>
              <a:gd name="connsiteY8" fmla="*/ 297606 h 2092857"/>
              <a:gd name="connsiteX9" fmla="*/ 861359 w 2648202"/>
              <a:gd name="connsiteY9" fmla="*/ 73239 h 2092857"/>
              <a:gd name="connsiteX10" fmla="*/ 1322792 w 2648202"/>
              <a:gd name="connsiteY10" fmla="*/ 1273 h 2092857"/>
              <a:gd name="connsiteX11" fmla="*/ 1665692 w 2648202"/>
              <a:gd name="connsiteY11" fmla="*/ 43606 h 2092857"/>
              <a:gd name="connsiteX12" fmla="*/ 2105959 w 2648202"/>
              <a:gd name="connsiteY12" fmla="*/ 234106 h 2092857"/>
              <a:gd name="connsiteX13" fmla="*/ 2470026 w 2648202"/>
              <a:gd name="connsiteY13" fmla="*/ 627806 h 2092857"/>
              <a:gd name="connsiteX14" fmla="*/ 2643592 w 2648202"/>
              <a:gd name="connsiteY14" fmla="*/ 1144273 h 2092857"/>
              <a:gd name="connsiteX15" fmla="*/ 2580092 w 2648202"/>
              <a:gd name="connsiteY15" fmla="*/ 1597239 h 2092857"/>
              <a:gd name="connsiteX16" fmla="*/ 2389592 w 2648202"/>
              <a:gd name="connsiteY16" fmla="*/ 1889339 h 2092857"/>
              <a:gd name="connsiteX17" fmla="*/ 2067859 w 2648202"/>
              <a:gd name="connsiteY17" fmla="*/ 2079839 h 2092857"/>
              <a:gd name="connsiteX18" fmla="*/ 1775759 w 2648202"/>
              <a:gd name="connsiteY18" fmla="*/ 2058673 h 2092857"/>
              <a:gd name="connsiteX19" fmla="*/ 1538692 w 2648202"/>
              <a:gd name="connsiteY19" fmla="*/ 1918973 h 2092857"/>
              <a:gd name="connsiteX20" fmla="*/ 1386292 w 2648202"/>
              <a:gd name="connsiteY20" fmla="*/ 1728473 h 2092857"/>
              <a:gd name="connsiteX21" fmla="*/ 1318559 w 2648202"/>
              <a:gd name="connsiteY21" fmla="*/ 1593006 h 209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648202" h="2092857">
                <a:moveTo>
                  <a:pt x="1318559" y="1593006"/>
                </a:moveTo>
                <a:cubicBezTo>
                  <a:pt x="1290337" y="1604295"/>
                  <a:pt x="1271287" y="1725651"/>
                  <a:pt x="1216959" y="1796206"/>
                </a:cubicBezTo>
                <a:cubicBezTo>
                  <a:pt x="1162631" y="1866761"/>
                  <a:pt x="1091370" y="1969772"/>
                  <a:pt x="992592" y="2016339"/>
                </a:cubicBezTo>
                <a:cubicBezTo>
                  <a:pt x="893814" y="2062906"/>
                  <a:pt x="749175" y="2098889"/>
                  <a:pt x="624292" y="2075606"/>
                </a:cubicBezTo>
                <a:cubicBezTo>
                  <a:pt x="499409" y="2052323"/>
                  <a:pt x="342070" y="1973300"/>
                  <a:pt x="243292" y="1876639"/>
                </a:cubicBezTo>
                <a:cubicBezTo>
                  <a:pt x="144514" y="1779978"/>
                  <a:pt x="69020" y="1642394"/>
                  <a:pt x="31626" y="1495639"/>
                </a:cubicBezTo>
                <a:cubicBezTo>
                  <a:pt x="-5768" y="1348884"/>
                  <a:pt x="-10002" y="1146389"/>
                  <a:pt x="18926" y="996106"/>
                </a:cubicBezTo>
                <a:cubicBezTo>
                  <a:pt x="47854" y="845823"/>
                  <a:pt x="129698" y="710356"/>
                  <a:pt x="205192" y="593939"/>
                </a:cubicBezTo>
                <a:cubicBezTo>
                  <a:pt x="280686" y="477522"/>
                  <a:pt x="362531" y="384389"/>
                  <a:pt x="471892" y="297606"/>
                </a:cubicBezTo>
                <a:cubicBezTo>
                  <a:pt x="581253" y="210823"/>
                  <a:pt x="719542" y="122628"/>
                  <a:pt x="861359" y="73239"/>
                </a:cubicBezTo>
                <a:cubicBezTo>
                  <a:pt x="1003176" y="23850"/>
                  <a:pt x="1188737" y="6212"/>
                  <a:pt x="1322792" y="1273"/>
                </a:cubicBezTo>
                <a:cubicBezTo>
                  <a:pt x="1456847" y="-3666"/>
                  <a:pt x="1535164" y="4801"/>
                  <a:pt x="1665692" y="43606"/>
                </a:cubicBezTo>
                <a:cubicBezTo>
                  <a:pt x="1796220" y="82411"/>
                  <a:pt x="1971903" y="136739"/>
                  <a:pt x="2105959" y="234106"/>
                </a:cubicBezTo>
                <a:cubicBezTo>
                  <a:pt x="2240015" y="331473"/>
                  <a:pt x="2380421" y="476111"/>
                  <a:pt x="2470026" y="627806"/>
                </a:cubicBezTo>
                <a:cubicBezTo>
                  <a:pt x="2559632" y="779500"/>
                  <a:pt x="2625248" y="982701"/>
                  <a:pt x="2643592" y="1144273"/>
                </a:cubicBezTo>
                <a:cubicBezTo>
                  <a:pt x="2661936" y="1305845"/>
                  <a:pt x="2622425" y="1473061"/>
                  <a:pt x="2580092" y="1597239"/>
                </a:cubicBezTo>
                <a:cubicBezTo>
                  <a:pt x="2537759" y="1721417"/>
                  <a:pt x="2474964" y="1808906"/>
                  <a:pt x="2389592" y="1889339"/>
                </a:cubicBezTo>
                <a:cubicBezTo>
                  <a:pt x="2304220" y="1969772"/>
                  <a:pt x="2170165" y="2051617"/>
                  <a:pt x="2067859" y="2079839"/>
                </a:cubicBezTo>
                <a:cubicBezTo>
                  <a:pt x="1965553" y="2108061"/>
                  <a:pt x="1863953" y="2085484"/>
                  <a:pt x="1775759" y="2058673"/>
                </a:cubicBezTo>
                <a:cubicBezTo>
                  <a:pt x="1687565" y="2031862"/>
                  <a:pt x="1603603" y="1974006"/>
                  <a:pt x="1538692" y="1918973"/>
                </a:cubicBezTo>
                <a:cubicBezTo>
                  <a:pt x="1473781" y="1863940"/>
                  <a:pt x="1423686" y="1782095"/>
                  <a:pt x="1386292" y="1728473"/>
                </a:cubicBezTo>
                <a:cubicBezTo>
                  <a:pt x="1348898" y="1674851"/>
                  <a:pt x="1346781" y="1581717"/>
                  <a:pt x="1318559" y="1593006"/>
                </a:cubicBezTo>
                <a:close/>
              </a:path>
            </a:pathLst>
          </a:cu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xfrm>
            <a:off x="796119" y="1066546"/>
            <a:ext cx="6206580" cy="3922621"/>
          </a:xfrm>
        </p:spPr>
        <p:txBody>
          <a:bodyPr/>
          <a:lstStyle/>
          <a:p>
            <a:pPr eaLnBrk="1" hangingPunct="1"/>
            <a:r>
              <a:rPr lang="nl-NL" altLang="en-US" dirty="0" smtClean="0"/>
              <a:t>Mandelbrot set:</a:t>
            </a:r>
          </a:p>
          <a:p>
            <a:pPr eaLnBrk="1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NL" altLang="en-US" sz="1400" b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altLang="en-US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0;</a:t>
            </a:r>
          </a:p>
          <a:p>
            <a:pPr eaLnBrk="1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14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nl-NL" altLang="en-US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(|</a:t>
            </a:r>
            <a:r>
              <a:rPr lang="nl-NL" altLang="en-US" sz="1400" b="1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NL" altLang="en-US" sz="1400" b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|&lt; 2</a:t>
            </a:r>
            <a:r>
              <a:rPr lang="nl-NL" altLang="en-US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eaLnBrk="1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r>
              <a:rPr lang="nl-NL" alt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altLang="en-US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altLang="en-US" sz="14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nl-NL" altLang="en-US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z</a:t>
            </a:r>
            <a:r>
              <a:rPr lang="nl-NL" altLang="en-US" sz="1400" b="1" baseline="30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nl-NL" altLang="en-US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c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7213" y="304801"/>
            <a:ext cx="5562600" cy="5078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nl-NL" sz="2700" b="1" smtClean="0">
                <a:solidFill>
                  <a:schemeClr val="tx2"/>
                </a:solidFill>
                <a:latin typeface="+mj-lt"/>
              </a:rPr>
              <a:t>Cardioids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3248" y="4476279"/>
            <a:ext cx="230621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Benoit Mandelbrot</a:t>
            </a:r>
          </a:p>
          <a:p>
            <a:endParaRPr lang="en-US" sz="1100" dirty="0" smtClean="0"/>
          </a:p>
          <a:p>
            <a:r>
              <a:rPr lang="en-US" sz="600" smtClean="0"/>
              <a:t>Source (photo above): </a:t>
            </a:r>
            <a:r>
              <a:rPr lang="en-US" sz="600" dirty="0" err="1" smtClean="0"/>
              <a:t>wikimedia</a:t>
            </a:r>
            <a:r>
              <a:rPr lang="en-US" sz="600" dirty="0" smtClean="0"/>
              <a:t> and Flickr, cc-by-2.0 </a:t>
            </a:r>
            <a:r>
              <a:rPr lang="en-US" sz="600" err="1" smtClean="0"/>
              <a:t>licence</a:t>
            </a:r>
            <a:r>
              <a:rPr lang="en-US" sz="600" smtClean="0"/>
              <a:t>. (image right) © Loe Feijs and TU/e 2019, (Generated by Processing)</a:t>
            </a:r>
            <a:endParaRPr lang="en-US" sz="600" dirty="0"/>
          </a:p>
        </p:txBody>
      </p:sp>
      <p:pic>
        <p:nvPicPr>
          <p:cNvPr id="1028" name="Picture 4" descr="https://upload.wikimedia.org/wikipedia/commons/e/e3/Benoit_Mandelbrot%2C_TED_201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98" y="1974850"/>
            <a:ext cx="1775469" cy="252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0889806"/>
              </p:ext>
            </p:extLst>
          </p:nvPr>
        </p:nvGraphicFramePr>
        <p:xfrm>
          <a:off x="3253831" y="31497"/>
          <a:ext cx="4893883" cy="5041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Image" r:id="rId5" imgW="13053960" imgH="13447440" progId="Photoshop.Image.13">
                  <p:embed/>
                </p:oleObj>
              </mc:Choice>
              <mc:Fallback>
                <p:oleObj name="Image" r:id="rId5" imgW="13053960" imgH="134474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53831" y="31497"/>
                        <a:ext cx="4893883" cy="50415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07213" y="551484"/>
            <a:ext cx="5562600" cy="5078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nl-NL" sz="2700" b="1" smtClean="0">
                <a:solidFill>
                  <a:schemeClr val="tx2"/>
                </a:solidFill>
                <a:latin typeface="+mj-lt"/>
              </a:rPr>
              <a:t>in “</a:t>
            </a:r>
            <a:r>
              <a:rPr lang="nl-NL" sz="2700" b="1" dirty="0" smtClean="0">
                <a:solidFill>
                  <a:schemeClr val="tx2"/>
                </a:solidFill>
                <a:latin typeface="+mj-lt"/>
              </a:rPr>
              <a:t>nature”</a:t>
            </a:r>
            <a:endParaRPr lang="en-US" sz="27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9" name="Freeform 8"/>
          <p:cNvSpPr/>
          <p:nvPr/>
        </p:nvSpPr>
        <p:spPr>
          <a:xfrm rot="6933762">
            <a:off x="4982805" y="1165239"/>
            <a:ext cx="3117507" cy="2914151"/>
          </a:xfrm>
          <a:custGeom>
            <a:avLst/>
            <a:gdLst>
              <a:gd name="connsiteX0" fmla="*/ 1282700 w 3512498"/>
              <a:gd name="connsiteY0" fmla="*/ 630795 h 3293827"/>
              <a:gd name="connsiteX1" fmla="*/ 1371600 w 3512498"/>
              <a:gd name="connsiteY1" fmla="*/ 332345 h 3293827"/>
              <a:gd name="connsiteX2" fmla="*/ 1619250 w 3512498"/>
              <a:gd name="connsiteY2" fmla="*/ 135495 h 3293827"/>
              <a:gd name="connsiteX3" fmla="*/ 1987550 w 3512498"/>
              <a:gd name="connsiteY3" fmla="*/ 8495 h 3293827"/>
              <a:gd name="connsiteX4" fmla="*/ 2463800 w 3512498"/>
              <a:gd name="connsiteY4" fmla="*/ 52945 h 3293827"/>
              <a:gd name="connsiteX5" fmla="*/ 3035300 w 3512498"/>
              <a:gd name="connsiteY5" fmla="*/ 383145 h 3293827"/>
              <a:gd name="connsiteX6" fmla="*/ 3378200 w 3512498"/>
              <a:gd name="connsiteY6" fmla="*/ 884795 h 3293827"/>
              <a:gd name="connsiteX7" fmla="*/ 3511550 w 3512498"/>
              <a:gd name="connsiteY7" fmla="*/ 1659495 h 3293827"/>
              <a:gd name="connsiteX8" fmla="*/ 3321050 w 3512498"/>
              <a:gd name="connsiteY8" fmla="*/ 2294495 h 3293827"/>
              <a:gd name="connsiteX9" fmla="*/ 2959100 w 3512498"/>
              <a:gd name="connsiteY9" fmla="*/ 2789795 h 3293827"/>
              <a:gd name="connsiteX10" fmla="*/ 2514600 w 3512498"/>
              <a:gd name="connsiteY10" fmla="*/ 3100945 h 3293827"/>
              <a:gd name="connsiteX11" fmla="*/ 2038350 w 3512498"/>
              <a:gd name="connsiteY11" fmla="*/ 3259695 h 3293827"/>
              <a:gd name="connsiteX12" fmla="*/ 1562100 w 3512498"/>
              <a:gd name="connsiteY12" fmla="*/ 3285095 h 3293827"/>
              <a:gd name="connsiteX13" fmla="*/ 939800 w 3512498"/>
              <a:gd name="connsiteY13" fmla="*/ 3145395 h 3293827"/>
              <a:gd name="connsiteX14" fmla="*/ 495300 w 3512498"/>
              <a:gd name="connsiteY14" fmla="*/ 2796145 h 3293827"/>
              <a:gd name="connsiteX15" fmla="*/ 95250 w 3512498"/>
              <a:gd name="connsiteY15" fmla="*/ 2275445 h 3293827"/>
              <a:gd name="connsiteX16" fmla="*/ 0 w 3512498"/>
              <a:gd name="connsiteY16" fmla="*/ 1615045 h 3293827"/>
              <a:gd name="connsiteX17" fmla="*/ 209550 w 3512498"/>
              <a:gd name="connsiteY17" fmla="*/ 929245 h 3293827"/>
              <a:gd name="connsiteX18" fmla="*/ 628650 w 3512498"/>
              <a:gd name="connsiteY18" fmla="*/ 605395 h 3293827"/>
              <a:gd name="connsiteX19" fmla="*/ 971550 w 3512498"/>
              <a:gd name="connsiteY19" fmla="*/ 522845 h 3293827"/>
              <a:gd name="connsiteX20" fmla="*/ 1206500 w 3512498"/>
              <a:gd name="connsiteY20" fmla="*/ 573645 h 3293827"/>
              <a:gd name="connsiteX21" fmla="*/ 1282700 w 3512498"/>
              <a:gd name="connsiteY21" fmla="*/ 630795 h 3293827"/>
              <a:gd name="connsiteX0" fmla="*/ 1282700 w 3512498"/>
              <a:gd name="connsiteY0" fmla="*/ 629388 h 3292420"/>
              <a:gd name="connsiteX1" fmla="*/ 1371600 w 3512498"/>
              <a:gd name="connsiteY1" fmla="*/ 330938 h 3292420"/>
              <a:gd name="connsiteX2" fmla="*/ 1606550 w 3512498"/>
              <a:gd name="connsiteY2" fmla="*/ 115038 h 3292420"/>
              <a:gd name="connsiteX3" fmla="*/ 1987550 w 3512498"/>
              <a:gd name="connsiteY3" fmla="*/ 7088 h 3292420"/>
              <a:gd name="connsiteX4" fmla="*/ 2463800 w 3512498"/>
              <a:gd name="connsiteY4" fmla="*/ 51538 h 3292420"/>
              <a:gd name="connsiteX5" fmla="*/ 3035300 w 3512498"/>
              <a:gd name="connsiteY5" fmla="*/ 381738 h 3292420"/>
              <a:gd name="connsiteX6" fmla="*/ 3378200 w 3512498"/>
              <a:gd name="connsiteY6" fmla="*/ 883388 h 3292420"/>
              <a:gd name="connsiteX7" fmla="*/ 3511550 w 3512498"/>
              <a:gd name="connsiteY7" fmla="*/ 1658088 h 3292420"/>
              <a:gd name="connsiteX8" fmla="*/ 3321050 w 3512498"/>
              <a:gd name="connsiteY8" fmla="*/ 2293088 h 3292420"/>
              <a:gd name="connsiteX9" fmla="*/ 2959100 w 3512498"/>
              <a:gd name="connsiteY9" fmla="*/ 2788388 h 3292420"/>
              <a:gd name="connsiteX10" fmla="*/ 2514600 w 3512498"/>
              <a:gd name="connsiteY10" fmla="*/ 3099538 h 3292420"/>
              <a:gd name="connsiteX11" fmla="*/ 2038350 w 3512498"/>
              <a:gd name="connsiteY11" fmla="*/ 3258288 h 3292420"/>
              <a:gd name="connsiteX12" fmla="*/ 1562100 w 3512498"/>
              <a:gd name="connsiteY12" fmla="*/ 3283688 h 3292420"/>
              <a:gd name="connsiteX13" fmla="*/ 939800 w 3512498"/>
              <a:gd name="connsiteY13" fmla="*/ 3143988 h 3292420"/>
              <a:gd name="connsiteX14" fmla="*/ 495300 w 3512498"/>
              <a:gd name="connsiteY14" fmla="*/ 2794738 h 3292420"/>
              <a:gd name="connsiteX15" fmla="*/ 95250 w 3512498"/>
              <a:gd name="connsiteY15" fmla="*/ 2274038 h 3292420"/>
              <a:gd name="connsiteX16" fmla="*/ 0 w 3512498"/>
              <a:gd name="connsiteY16" fmla="*/ 1613638 h 3292420"/>
              <a:gd name="connsiteX17" fmla="*/ 209550 w 3512498"/>
              <a:gd name="connsiteY17" fmla="*/ 927838 h 3292420"/>
              <a:gd name="connsiteX18" fmla="*/ 628650 w 3512498"/>
              <a:gd name="connsiteY18" fmla="*/ 603988 h 3292420"/>
              <a:gd name="connsiteX19" fmla="*/ 971550 w 3512498"/>
              <a:gd name="connsiteY19" fmla="*/ 521438 h 3292420"/>
              <a:gd name="connsiteX20" fmla="*/ 1206500 w 3512498"/>
              <a:gd name="connsiteY20" fmla="*/ 572238 h 3292420"/>
              <a:gd name="connsiteX21" fmla="*/ 1282700 w 3512498"/>
              <a:gd name="connsiteY21" fmla="*/ 629388 h 3292420"/>
              <a:gd name="connsiteX0" fmla="*/ 1282700 w 3512498"/>
              <a:gd name="connsiteY0" fmla="*/ 627330 h 3290362"/>
              <a:gd name="connsiteX1" fmla="*/ 1371600 w 3512498"/>
              <a:gd name="connsiteY1" fmla="*/ 328880 h 3290362"/>
              <a:gd name="connsiteX2" fmla="*/ 1606550 w 3512498"/>
              <a:gd name="connsiteY2" fmla="*/ 112980 h 3290362"/>
              <a:gd name="connsiteX3" fmla="*/ 1987550 w 3512498"/>
              <a:gd name="connsiteY3" fmla="*/ 5030 h 3290362"/>
              <a:gd name="connsiteX4" fmla="*/ 2463800 w 3512498"/>
              <a:gd name="connsiteY4" fmla="*/ 55830 h 3290362"/>
              <a:gd name="connsiteX5" fmla="*/ 3035300 w 3512498"/>
              <a:gd name="connsiteY5" fmla="*/ 379680 h 3290362"/>
              <a:gd name="connsiteX6" fmla="*/ 3378200 w 3512498"/>
              <a:gd name="connsiteY6" fmla="*/ 881330 h 3290362"/>
              <a:gd name="connsiteX7" fmla="*/ 3511550 w 3512498"/>
              <a:gd name="connsiteY7" fmla="*/ 1656030 h 3290362"/>
              <a:gd name="connsiteX8" fmla="*/ 3321050 w 3512498"/>
              <a:gd name="connsiteY8" fmla="*/ 2291030 h 3290362"/>
              <a:gd name="connsiteX9" fmla="*/ 2959100 w 3512498"/>
              <a:gd name="connsiteY9" fmla="*/ 2786330 h 3290362"/>
              <a:gd name="connsiteX10" fmla="*/ 2514600 w 3512498"/>
              <a:gd name="connsiteY10" fmla="*/ 3097480 h 3290362"/>
              <a:gd name="connsiteX11" fmla="*/ 2038350 w 3512498"/>
              <a:gd name="connsiteY11" fmla="*/ 3256230 h 3290362"/>
              <a:gd name="connsiteX12" fmla="*/ 1562100 w 3512498"/>
              <a:gd name="connsiteY12" fmla="*/ 3281630 h 3290362"/>
              <a:gd name="connsiteX13" fmla="*/ 939800 w 3512498"/>
              <a:gd name="connsiteY13" fmla="*/ 3141930 h 3290362"/>
              <a:gd name="connsiteX14" fmla="*/ 495300 w 3512498"/>
              <a:gd name="connsiteY14" fmla="*/ 2792680 h 3290362"/>
              <a:gd name="connsiteX15" fmla="*/ 95250 w 3512498"/>
              <a:gd name="connsiteY15" fmla="*/ 2271980 h 3290362"/>
              <a:gd name="connsiteX16" fmla="*/ 0 w 3512498"/>
              <a:gd name="connsiteY16" fmla="*/ 1611580 h 3290362"/>
              <a:gd name="connsiteX17" fmla="*/ 209550 w 3512498"/>
              <a:gd name="connsiteY17" fmla="*/ 925780 h 3290362"/>
              <a:gd name="connsiteX18" fmla="*/ 628650 w 3512498"/>
              <a:gd name="connsiteY18" fmla="*/ 601930 h 3290362"/>
              <a:gd name="connsiteX19" fmla="*/ 971550 w 3512498"/>
              <a:gd name="connsiteY19" fmla="*/ 519380 h 3290362"/>
              <a:gd name="connsiteX20" fmla="*/ 1206500 w 3512498"/>
              <a:gd name="connsiteY20" fmla="*/ 570180 h 3290362"/>
              <a:gd name="connsiteX21" fmla="*/ 1282700 w 3512498"/>
              <a:gd name="connsiteY21" fmla="*/ 627330 h 3290362"/>
              <a:gd name="connsiteX0" fmla="*/ 1282700 w 3512498"/>
              <a:gd name="connsiteY0" fmla="*/ 623708 h 3286740"/>
              <a:gd name="connsiteX1" fmla="*/ 1371600 w 3512498"/>
              <a:gd name="connsiteY1" fmla="*/ 325258 h 3286740"/>
              <a:gd name="connsiteX2" fmla="*/ 1606550 w 3512498"/>
              <a:gd name="connsiteY2" fmla="*/ 109358 h 3286740"/>
              <a:gd name="connsiteX3" fmla="*/ 1987550 w 3512498"/>
              <a:gd name="connsiteY3" fmla="*/ 1408 h 3286740"/>
              <a:gd name="connsiteX4" fmla="*/ 2540000 w 3512498"/>
              <a:gd name="connsiteY4" fmla="*/ 71258 h 3286740"/>
              <a:gd name="connsiteX5" fmla="*/ 3035300 w 3512498"/>
              <a:gd name="connsiteY5" fmla="*/ 376058 h 3286740"/>
              <a:gd name="connsiteX6" fmla="*/ 3378200 w 3512498"/>
              <a:gd name="connsiteY6" fmla="*/ 877708 h 3286740"/>
              <a:gd name="connsiteX7" fmla="*/ 3511550 w 3512498"/>
              <a:gd name="connsiteY7" fmla="*/ 1652408 h 3286740"/>
              <a:gd name="connsiteX8" fmla="*/ 3321050 w 3512498"/>
              <a:gd name="connsiteY8" fmla="*/ 2287408 h 3286740"/>
              <a:gd name="connsiteX9" fmla="*/ 2959100 w 3512498"/>
              <a:gd name="connsiteY9" fmla="*/ 2782708 h 3286740"/>
              <a:gd name="connsiteX10" fmla="*/ 2514600 w 3512498"/>
              <a:gd name="connsiteY10" fmla="*/ 3093858 h 3286740"/>
              <a:gd name="connsiteX11" fmla="*/ 2038350 w 3512498"/>
              <a:gd name="connsiteY11" fmla="*/ 3252608 h 3286740"/>
              <a:gd name="connsiteX12" fmla="*/ 1562100 w 3512498"/>
              <a:gd name="connsiteY12" fmla="*/ 3278008 h 3286740"/>
              <a:gd name="connsiteX13" fmla="*/ 939800 w 3512498"/>
              <a:gd name="connsiteY13" fmla="*/ 3138308 h 3286740"/>
              <a:gd name="connsiteX14" fmla="*/ 495300 w 3512498"/>
              <a:gd name="connsiteY14" fmla="*/ 2789058 h 3286740"/>
              <a:gd name="connsiteX15" fmla="*/ 95250 w 3512498"/>
              <a:gd name="connsiteY15" fmla="*/ 2268358 h 3286740"/>
              <a:gd name="connsiteX16" fmla="*/ 0 w 3512498"/>
              <a:gd name="connsiteY16" fmla="*/ 1607958 h 3286740"/>
              <a:gd name="connsiteX17" fmla="*/ 209550 w 3512498"/>
              <a:gd name="connsiteY17" fmla="*/ 922158 h 3286740"/>
              <a:gd name="connsiteX18" fmla="*/ 628650 w 3512498"/>
              <a:gd name="connsiteY18" fmla="*/ 598308 h 3286740"/>
              <a:gd name="connsiteX19" fmla="*/ 971550 w 3512498"/>
              <a:gd name="connsiteY19" fmla="*/ 515758 h 3286740"/>
              <a:gd name="connsiteX20" fmla="*/ 1206500 w 3512498"/>
              <a:gd name="connsiteY20" fmla="*/ 566558 h 3286740"/>
              <a:gd name="connsiteX21" fmla="*/ 1282700 w 3512498"/>
              <a:gd name="connsiteY21" fmla="*/ 623708 h 3286740"/>
              <a:gd name="connsiteX0" fmla="*/ 1282700 w 3525078"/>
              <a:gd name="connsiteY0" fmla="*/ 623708 h 3286740"/>
              <a:gd name="connsiteX1" fmla="*/ 1371600 w 3525078"/>
              <a:gd name="connsiteY1" fmla="*/ 325258 h 3286740"/>
              <a:gd name="connsiteX2" fmla="*/ 1606550 w 3525078"/>
              <a:gd name="connsiteY2" fmla="*/ 109358 h 3286740"/>
              <a:gd name="connsiteX3" fmla="*/ 1987550 w 3525078"/>
              <a:gd name="connsiteY3" fmla="*/ 1408 h 3286740"/>
              <a:gd name="connsiteX4" fmla="*/ 2540000 w 3525078"/>
              <a:gd name="connsiteY4" fmla="*/ 71258 h 3286740"/>
              <a:gd name="connsiteX5" fmla="*/ 3035300 w 3525078"/>
              <a:gd name="connsiteY5" fmla="*/ 376058 h 3286740"/>
              <a:gd name="connsiteX6" fmla="*/ 3378200 w 3525078"/>
              <a:gd name="connsiteY6" fmla="*/ 877708 h 3286740"/>
              <a:gd name="connsiteX7" fmla="*/ 3524250 w 3525078"/>
              <a:gd name="connsiteY7" fmla="*/ 1652408 h 3286740"/>
              <a:gd name="connsiteX8" fmla="*/ 3321050 w 3525078"/>
              <a:gd name="connsiteY8" fmla="*/ 2287408 h 3286740"/>
              <a:gd name="connsiteX9" fmla="*/ 2959100 w 3525078"/>
              <a:gd name="connsiteY9" fmla="*/ 2782708 h 3286740"/>
              <a:gd name="connsiteX10" fmla="*/ 2514600 w 3525078"/>
              <a:gd name="connsiteY10" fmla="*/ 3093858 h 3286740"/>
              <a:gd name="connsiteX11" fmla="*/ 2038350 w 3525078"/>
              <a:gd name="connsiteY11" fmla="*/ 3252608 h 3286740"/>
              <a:gd name="connsiteX12" fmla="*/ 1562100 w 3525078"/>
              <a:gd name="connsiteY12" fmla="*/ 3278008 h 3286740"/>
              <a:gd name="connsiteX13" fmla="*/ 939800 w 3525078"/>
              <a:gd name="connsiteY13" fmla="*/ 3138308 h 3286740"/>
              <a:gd name="connsiteX14" fmla="*/ 495300 w 3525078"/>
              <a:gd name="connsiteY14" fmla="*/ 2789058 h 3286740"/>
              <a:gd name="connsiteX15" fmla="*/ 95250 w 3525078"/>
              <a:gd name="connsiteY15" fmla="*/ 2268358 h 3286740"/>
              <a:gd name="connsiteX16" fmla="*/ 0 w 3525078"/>
              <a:gd name="connsiteY16" fmla="*/ 1607958 h 3286740"/>
              <a:gd name="connsiteX17" fmla="*/ 209550 w 3525078"/>
              <a:gd name="connsiteY17" fmla="*/ 922158 h 3286740"/>
              <a:gd name="connsiteX18" fmla="*/ 628650 w 3525078"/>
              <a:gd name="connsiteY18" fmla="*/ 598308 h 3286740"/>
              <a:gd name="connsiteX19" fmla="*/ 971550 w 3525078"/>
              <a:gd name="connsiteY19" fmla="*/ 515758 h 3286740"/>
              <a:gd name="connsiteX20" fmla="*/ 1206500 w 3525078"/>
              <a:gd name="connsiteY20" fmla="*/ 566558 h 3286740"/>
              <a:gd name="connsiteX21" fmla="*/ 1282700 w 3525078"/>
              <a:gd name="connsiteY21" fmla="*/ 623708 h 3286740"/>
              <a:gd name="connsiteX0" fmla="*/ 1282700 w 3525078"/>
              <a:gd name="connsiteY0" fmla="*/ 623708 h 3286740"/>
              <a:gd name="connsiteX1" fmla="*/ 1371600 w 3525078"/>
              <a:gd name="connsiteY1" fmla="*/ 325258 h 3286740"/>
              <a:gd name="connsiteX2" fmla="*/ 1606550 w 3525078"/>
              <a:gd name="connsiteY2" fmla="*/ 109358 h 3286740"/>
              <a:gd name="connsiteX3" fmla="*/ 1987550 w 3525078"/>
              <a:gd name="connsiteY3" fmla="*/ 1408 h 3286740"/>
              <a:gd name="connsiteX4" fmla="*/ 2540000 w 3525078"/>
              <a:gd name="connsiteY4" fmla="*/ 71258 h 3286740"/>
              <a:gd name="connsiteX5" fmla="*/ 3035300 w 3525078"/>
              <a:gd name="connsiteY5" fmla="*/ 376058 h 3286740"/>
              <a:gd name="connsiteX6" fmla="*/ 3378200 w 3525078"/>
              <a:gd name="connsiteY6" fmla="*/ 877708 h 3286740"/>
              <a:gd name="connsiteX7" fmla="*/ 3524250 w 3525078"/>
              <a:gd name="connsiteY7" fmla="*/ 1652408 h 3286740"/>
              <a:gd name="connsiteX8" fmla="*/ 3321050 w 3525078"/>
              <a:gd name="connsiteY8" fmla="*/ 2287408 h 3286740"/>
              <a:gd name="connsiteX9" fmla="*/ 2959100 w 3525078"/>
              <a:gd name="connsiteY9" fmla="*/ 2782708 h 3286740"/>
              <a:gd name="connsiteX10" fmla="*/ 2514600 w 3525078"/>
              <a:gd name="connsiteY10" fmla="*/ 3093858 h 3286740"/>
              <a:gd name="connsiteX11" fmla="*/ 2051050 w 3525078"/>
              <a:gd name="connsiteY11" fmla="*/ 3252608 h 3286740"/>
              <a:gd name="connsiteX12" fmla="*/ 1562100 w 3525078"/>
              <a:gd name="connsiteY12" fmla="*/ 3278008 h 3286740"/>
              <a:gd name="connsiteX13" fmla="*/ 939800 w 3525078"/>
              <a:gd name="connsiteY13" fmla="*/ 3138308 h 3286740"/>
              <a:gd name="connsiteX14" fmla="*/ 495300 w 3525078"/>
              <a:gd name="connsiteY14" fmla="*/ 2789058 h 3286740"/>
              <a:gd name="connsiteX15" fmla="*/ 95250 w 3525078"/>
              <a:gd name="connsiteY15" fmla="*/ 2268358 h 3286740"/>
              <a:gd name="connsiteX16" fmla="*/ 0 w 3525078"/>
              <a:gd name="connsiteY16" fmla="*/ 1607958 h 3286740"/>
              <a:gd name="connsiteX17" fmla="*/ 209550 w 3525078"/>
              <a:gd name="connsiteY17" fmla="*/ 922158 h 3286740"/>
              <a:gd name="connsiteX18" fmla="*/ 628650 w 3525078"/>
              <a:gd name="connsiteY18" fmla="*/ 598308 h 3286740"/>
              <a:gd name="connsiteX19" fmla="*/ 971550 w 3525078"/>
              <a:gd name="connsiteY19" fmla="*/ 515758 h 3286740"/>
              <a:gd name="connsiteX20" fmla="*/ 1206500 w 3525078"/>
              <a:gd name="connsiteY20" fmla="*/ 566558 h 3286740"/>
              <a:gd name="connsiteX21" fmla="*/ 1282700 w 3525078"/>
              <a:gd name="connsiteY21" fmla="*/ 623708 h 3286740"/>
              <a:gd name="connsiteX0" fmla="*/ 1287796 w 3530174"/>
              <a:gd name="connsiteY0" fmla="*/ 623708 h 3286740"/>
              <a:gd name="connsiteX1" fmla="*/ 1376696 w 3530174"/>
              <a:gd name="connsiteY1" fmla="*/ 325258 h 3286740"/>
              <a:gd name="connsiteX2" fmla="*/ 1611646 w 3530174"/>
              <a:gd name="connsiteY2" fmla="*/ 109358 h 3286740"/>
              <a:gd name="connsiteX3" fmla="*/ 1992646 w 3530174"/>
              <a:gd name="connsiteY3" fmla="*/ 1408 h 3286740"/>
              <a:gd name="connsiteX4" fmla="*/ 2545096 w 3530174"/>
              <a:gd name="connsiteY4" fmla="*/ 71258 h 3286740"/>
              <a:gd name="connsiteX5" fmla="*/ 3040396 w 3530174"/>
              <a:gd name="connsiteY5" fmla="*/ 376058 h 3286740"/>
              <a:gd name="connsiteX6" fmla="*/ 3383296 w 3530174"/>
              <a:gd name="connsiteY6" fmla="*/ 877708 h 3286740"/>
              <a:gd name="connsiteX7" fmla="*/ 3529346 w 3530174"/>
              <a:gd name="connsiteY7" fmla="*/ 1652408 h 3286740"/>
              <a:gd name="connsiteX8" fmla="*/ 3326146 w 3530174"/>
              <a:gd name="connsiteY8" fmla="*/ 2287408 h 3286740"/>
              <a:gd name="connsiteX9" fmla="*/ 2964196 w 3530174"/>
              <a:gd name="connsiteY9" fmla="*/ 2782708 h 3286740"/>
              <a:gd name="connsiteX10" fmla="*/ 2519696 w 3530174"/>
              <a:gd name="connsiteY10" fmla="*/ 3093858 h 3286740"/>
              <a:gd name="connsiteX11" fmla="*/ 2056146 w 3530174"/>
              <a:gd name="connsiteY11" fmla="*/ 3252608 h 3286740"/>
              <a:gd name="connsiteX12" fmla="*/ 1567196 w 3530174"/>
              <a:gd name="connsiteY12" fmla="*/ 3278008 h 3286740"/>
              <a:gd name="connsiteX13" fmla="*/ 944896 w 3530174"/>
              <a:gd name="connsiteY13" fmla="*/ 3138308 h 3286740"/>
              <a:gd name="connsiteX14" fmla="*/ 481346 w 3530174"/>
              <a:gd name="connsiteY14" fmla="*/ 2808108 h 3286740"/>
              <a:gd name="connsiteX15" fmla="*/ 100346 w 3530174"/>
              <a:gd name="connsiteY15" fmla="*/ 2268358 h 3286740"/>
              <a:gd name="connsiteX16" fmla="*/ 5096 w 3530174"/>
              <a:gd name="connsiteY16" fmla="*/ 1607958 h 3286740"/>
              <a:gd name="connsiteX17" fmla="*/ 214646 w 3530174"/>
              <a:gd name="connsiteY17" fmla="*/ 922158 h 3286740"/>
              <a:gd name="connsiteX18" fmla="*/ 633746 w 3530174"/>
              <a:gd name="connsiteY18" fmla="*/ 598308 h 3286740"/>
              <a:gd name="connsiteX19" fmla="*/ 976646 w 3530174"/>
              <a:gd name="connsiteY19" fmla="*/ 515758 h 3286740"/>
              <a:gd name="connsiteX20" fmla="*/ 1211596 w 3530174"/>
              <a:gd name="connsiteY20" fmla="*/ 566558 h 3286740"/>
              <a:gd name="connsiteX21" fmla="*/ 1287796 w 3530174"/>
              <a:gd name="connsiteY21" fmla="*/ 623708 h 3286740"/>
              <a:gd name="connsiteX0" fmla="*/ 1287796 w 3530174"/>
              <a:gd name="connsiteY0" fmla="*/ 623708 h 3286740"/>
              <a:gd name="connsiteX1" fmla="*/ 1376696 w 3530174"/>
              <a:gd name="connsiteY1" fmla="*/ 325258 h 3286740"/>
              <a:gd name="connsiteX2" fmla="*/ 1611646 w 3530174"/>
              <a:gd name="connsiteY2" fmla="*/ 109358 h 3286740"/>
              <a:gd name="connsiteX3" fmla="*/ 1992646 w 3530174"/>
              <a:gd name="connsiteY3" fmla="*/ 1408 h 3286740"/>
              <a:gd name="connsiteX4" fmla="*/ 2545096 w 3530174"/>
              <a:gd name="connsiteY4" fmla="*/ 71258 h 3286740"/>
              <a:gd name="connsiteX5" fmla="*/ 3040396 w 3530174"/>
              <a:gd name="connsiteY5" fmla="*/ 376058 h 3286740"/>
              <a:gd name="connsiteX6" fmla="*/ 3383296 w 3530174"/>
              <a:gd name="connsiteY6" fmla="*/ 877708 h 3286740"/>
              <a:gd name="connsiteX7" fmla="*/ 3529346 w 3530174"/>
              <a:gd name="connsiteY7" fmla="*/ 1652408 h 3286740"/>
              <a:gd name="connsiteX8" fmla="*/ 3326146 w 3530174"/>
              <a:gd name="connsiteY8" fmla="*/ 2287408 h 3286740"/>
              <a:gd name="connsiteX9" fmla="*/ 2964196 w 3530174"/>
              <a:gd name="connsiteY9" fmla="*/ 2782708 h 3286740"/>
              <a:gd name="connsiteX10" fmla="*/ 2519696 w 3530174"/>
              <a:gd name="connsiteY10" fmla="*/ 3093858 h 3286740"/>
              <a:gd name="connsiteX11" fmla="*/ 2056146 w 3530174"/>
              <a:gd name="connsiteY11" fmla="*/ 3252608 h 3286740"/>
              <a:gd name="connsiteX12" fmla="*/ 1567196 w 3530174"/>
              <a:gd name="connsiteY12" fmla="*/ 3278008 h 3286740"/>
              <a:gd name="connsiteX13" fmla="*/ 944896 w 3530174"/>
              <a:gd name="connsiteY13" fmla="*/ 3138308 h 3286740"/>
              <a:gd name="connsiteX14" fmla="*/ 481346 w 3530174"/>
              <a:gd name="connsiteY14" fmla="*/ 2808108 h 3286740"/>
              <a:gd name="connsiteX15" fmla="*/ 100346 w 3530174"/>
              <a:gd name="connsiteY15" fmla="*/ 2268358 h 3286740"/>
              <a:gd name="connsiteX16" fmla="*/ 5096 w 3530174"/>
              <a:gd name="connsiteY16" fmla="*/ 1633358 h 3286740"/>
              <a:gd name="connsiteX17" fmla="*/ 214646 w 3530174"/>
              <a:gd name="connsiteY17" fmla="*/ 922158 h 3286740"/>
              <a:gd name="connsiteX18" fmla="*/ 633746 w 3530174"/>
              <a:gd name="connsiteY18" fmla="*/ 598308 h 3286740"/>
              <a:gd name="connsiteX19" fmla="*/ 976646 w 3530174"/>
              <a:gd name="connsiteY19" fmla="*/ 515758 h 3286740"/>
              <a:gd name="connsiteX20" fmla="*/ 1211596 w 3530174"/>
              <a:gd name="connsiteY20" fmla="*/ 566558 h 3286740"/>
              <a:gd name="connsiteX21" fmla="*/ 1287796 w 3530174"/>
              <a:gd name="connsiteY21" fmla="*/ 623708 h 3286740"/>
              <a:gd name="connsiteX0" fmla="*/ 1287796 w 3530174"/>
              <a:gd name="connsiteY0" fmla="*/ 623708 h 3286740"/>
              <a:gd name="connsiteX1" fmla="*/ 1376696 w 3530174"/>
              <a:gd name="connsiteY1" fmla="*/ 325258 h 3286740"/>
              <a:gd name="connsiteX2" fmla="*/ 1611646 w 3530174"/>
              <a:gd name="connsiteY2" fmla="*/ 109358 h 3286740"/>
              <a:gd name="connsiteX3" fmla="*/ 1992646 w 3530174"/>
              <a:gd name="connsiteY3" fmla="*/ 1408 h 3286740"/>
              <a:gd name="connsiteX4" fmla="*/ 2545096 w 3530174"/>
              <a:gd name="connsiteY4" fmla="*/ 71258 h 3286740"/>
              <a:gd name="connsiteX5" fmla="*/ 3040396 w 3530174"/>
              <a:gd name="connsiteY5" fmla="*/ 376058 h 3286740"/>
              <a:gd name="connsiteX6" fmla="*/ 3383296 w 3530174"/>
              <a:gd name="connsiteY6" fmla="*/ 877708 h 3286740"/>
              <a:gd name="connsiteX7" fmla="*/ 3529346 w 3530174"/>
              <a:gd name="connsiteY7" fmla="*/ 1652408 h 3286740"/>
              <a:gd name="connsiteX8" fmla="*/ 3326146 w 3530174"/>
              <a:gd name="connsiteY8" fmla="*/ 2287408 h 3286740"/>
              <a:gd name="connsiteX9" fmla="*/ 2964196 w 3530174"/>
              <a:gd name="connsiteY9" fmla="*/ 2782708 h 3286740"/>
              <a:gd name="connsiteX10" fmla="*/ 2519696 w 3530174"/>
              <a:gd name="connsiteY10" fmla="*/ 3093858 h 3286740"/>
              <a:gd name="connsiteX11" fmla="*/ 2056146 w 3530174"/>
              <a:gd name="connsiteY11" fmla="*/ 3252608 h 3286740"/>
              <a:gd name="connsiteX12" fmla="*/ 1567196 w 3530174"/>
              <a:gd name="connsiteY12" fmla="*/ 3278008 h 3286740"/>
              <a:gd name="connsiteX13" fmla="*/ 944896 w 3530174"/>
              <a:gd name="connsiteY13" fmla="*/ 3138308 h 3286740"/>
              <a:gd name="connsiteX14" fmla="*/ 481346 w 3530174"/>
              <a:gd name="connsiteY14" fmla="*/ 2808108 h 3286740"/>
              <a:gd name="connsiteX15" fmla="*/ 100346 w 3530174"/>
              <a:gd name="connsiteY15" fmla="*/ 2268358 h 3286740"/>
              <a:gd name="connsiteX16" fmla="*/ 5096 w 3530174"/>
              <a:gd name="connsiteY16" fmla="*/ 1633358 h 3286740"/>
              <a:gd name="connsiteX17" fmla="*/ 214646 w 3530174"/>
              <a:gd name="connsiteY17" fmla="*/ 922158 h 3286740"/>
              <a:gd name="connsiteX18" fmla="*/ 633746 w 3530174"/>
              <a:gd name="connsiteY18" fmla="*/ 579258 h 3286740"/>
              <a:gd name="connsiteX19" fmla="*/ 976646 w 3530174"/>
              <a:gd name="connsiteY19" fmla="*/ 515758 h 3286740"/>
              <a:gd name="connsiteX20" fmla="*/ 1211596 w 3530174"/>
              <a:gd name="connsiteY20" fmla="*/ 566558 h 3286740"/>
              <a:gd name="connsiteX21" fmla="*/ 1287796 w 3530174"/>
              <a:gd name="connsiteY21" fmla="*/ 623708 h 3286740"/>
              <a:gd name="connsiteX0" fmla="*/ 1287796 w 3530174"/>
              <a:gd name="connsiteY0" fmla="*/ 623708 h 3286740"/>
              <a:gd name="connsiteX1" fmla="*/ 1376696 w 3530174"/>
              <a:gd name="connsiteY1" fmla="*/ 325258 h 3286740"/>
              <a:gd name="connsiteX2" fmla="*/ 1611646 w 3530174"/>
              <a:gd name="connsiteY2" fmla="*/ 109358 h 3286740"/>
              <a:gd name="connsiteX3" fmla="*/ 1992646 w 3530174"/>
              <a:gd name="connsiteY3" fmla="*/ 1408 h 3286740"/>
              <a:gd name="connsiteX4" fmla="*/ 2545096 w 3530174"/>
              <a:gd name="connsiteY4" fmla="*/ 71258 h 3286740"/>
              <a:gd name="connsiteX5" fmla="*/ 3040396 w 3530174"/>
              <a:gd name="connsiteY5" fmla="*/ 376058 h 3286740"/>
              <a:gd name="connsiteX6" fmla="*/ 3383296 w 3530174"/>
              <a:gd name="connsiteY6" fmla="*/ 877708 h 3286740"/>
              <a:gd name="connsiteX7" fmla="*/ 3529346 w 3530174"/>
              <a:gd name="connsiteY7" fmla="*/ 1652408 h 3286740"/>
              <a:gd name="connsiteX8" fmla="*/ 3326146 w 3530174"/>
              <a:gd name="connsiteY8" fmla="*/ 2287408 h 3286740"/>
              <a:gd name="connsiteX9" fmla="*/ 2964196 w 3530174"/>
              <a:gd name="connsiteY9" fmla="*/ 2782708 h 3286740"/>
              <a:gd name="connsiteX10" fmla="*/ 2519696 w 3530174"/>
              <a:gd name="connsiteY10" fmla="*/ 3093858 h 3286740"/>
              <a:gd name="connsiteX11" fmla="*/ 2056146 w 3530174"/>
              <a:gd name="connsiteY11" fmla="*/ 3252608 h 3286740"/>
              <a:gd name="connsiteX12" fmla="*/ 1567196 w 3530174"/>
              <a:gd name="connsiteY12" fmla="*/ 3278008 h 3286740"/>
              <a:gd name="connsiteX13" fmla="*/ 944896 w 3530174"/>
              <a:gd name="connsiteY13" fmla="*/ 3138308 h 3286740"/>
              <a:gd name="connsiteX14" fmla="*/ 481346 w 3530174"/>
              <a:gd name="connsiteY14" fmla="*/ 2808108 h 3286740"/>
              <a:gd name="connsiteX15" fmla="*/ 100346 w 3530174"/>
              <a:gd name="connsiteY15" fmla="*/ 2268358 h 3286740"/>
              <a:gd name="connsiteX16" fmla="*/ 5096 w 3530174"/>
              <a:gd name="connsiteY16" fmla="*/ 1633358 h 3286740"/>
              <a:gd name="connsiteX17" fmla="*/ 214646 w 3530174"/>
              <a:gd name="connsiteY17" fmla="*/ 922158 h 3286740"/>
              <a:gd name="connsiteX18" fmla="*/ 595646 w 3530174"/>
              <a:gd name="connsiteY18" fmla="*/ 579258 h 3286740"/>
              <a:gd name="connsiteX19" fmla="*/ 976646 w 3530174"/>
              <a:gd name="connsiteY19" fmla="*/ 515758 h 3286740"/>
              <a:gd name="connsiteX20" fmla="*/ 1211596 w 3530174"/>
              <a:gd name="connsiteY20" fmla="*/ 566558 h 3286740"/>
              <a:gd name="connsiteX21" fmla="*/ 1287796 w 3530174"/>
              <a:gd name="connsiteY21" fmla="*/ 623708 h 3286740"/>
              <a:gd name="connsiteX0" fmla="*/ 1287796 w 3505053"/>
              <a:gd name="connsiteY0" fmla="*/ 623708 h 3286740"/>
              <a:gd name="connsiteX1" fmla="*/ 1376696 w 3505053"/>
              <a:gd name="connsiteY1" fmla="*/ 325258 h 3286740"/>
              <a:gd name="connsiteX2" fmla="*/ 1611646 w 3505053"/>
              <a:gd name="connsiteY2" fmla="*/ 109358 h 3286740"/>
              <a:gd name="connsiteX3" fmla="*/ 1992646 w 3505053"/>
              <a:gd name="connsiteY3" fmla="*/ 1408 h 3286740"/>
              <a:gd name="connsiteX4" fmla="*/ 2545096 w 3505053"/>
              <a:gd name="connsiteY4" fmla="*/ 71258 h 3286740"/>
              <a:gd name="connsiteX5" fmla="*/ 3040396 w 3505053"/>
              <a:gd name="connsiteY5" fmla="*/ 376058 h 3286740"/>
              <a:gd name="connsiteX6" fmla="*/ 3383296 w 3505053"/>
              <a:gd name="connsiteY6" fmla="*/ 877708 h 3286740"/>
              <a:gd name="connsiteX7" fmla="*/ 3503946 w 3505053"/>
              <a:gd name="connsiteY7" fmla="*/ 1709558 h 3286740"/>
              <a:gd name="connsiteX8" fmla="*/ 3326146 w 3505053"/>
              <a:gd name="connsiteY8" fmla="*/ 2287408 h 3286740"/>
              <a:gd name="connsiteX9" fmla="*/ 2964196 w 3505053"/>
              <a:gd name="connsiteY9" fmla="*/ 2782708 h 3286740"/>
              <a:gd name="connsiteX10" fmla="*/ 2519696 w 3505053"/>
              <a:gd name="connsiteY10" fmla="*/ 3093858 h 3286740"/>
              <a:gd name="connsiteX11" fmla="*/ 2056146 w 3505053"/>
              <a:gd name="connsiteY11" fmla="*/ 3252608 h 3286740"/>
              <a:gd name="connsiteX12" fmla="*/ 1567196 w 3505053"/>
              <a:gd name="connsiteY12" fmla="*/ 3278008 h 3286740"/>
              <a:gd name="connsiteX13" fmla="*/ 944896 w 3505053"/>
              <a:gd name="connsiteY13" fmla="*/ 3138308 h 3286740"/>
              <a:gd name="connsiteX14" fmla="*/ 481346 w 3505053"/>
              <a:gd name="connsiteY14" fmla="*/ 2808108 h 3286740"/>
              <a:gd name="connsiteX15" fmla="*/ 100346 w 3505053"/>
              <a:gd name="connsiteY15" fmla="*/ 2268358 h 3286740"/>
              <a:gd name="connsiteX16" fmla="*/ 5096 w 3505053"/>
              <a:gd name="connsiteY16" fmla="*/ 1633358 h 3286740"/>
              <a:gd name="connsiteX17" fmla="*/ 214646 w 3505053"/>
              <a:gd name="connsiteY17" fmla="*/ 922158 h 3286740"/>
              <a:gd name="connsiteX18" fmla="*/ 595646 w 3505053"/>
              <a:gd name="connsiteY18" fmla="*/ 579258 h 3286740"/>
              <a:gd name="connsiteX19" fmla="*/ 976646 w 3505053"/>
              <a:gd name="connsiteY19" fmla="*/ 515758 h 3286740"/>
              <a:gd name="connsiteX20" fmla="*/ 1211596 w 3505053"/>
              <a:gd name="connsiteY20" fmla="*/ 566558 h 3286740"/>
              <a:gd name="connsiteX21" fmla="*/ 1287796 w 3505053"/>
              <a:gd name="connsiteY21" fmla="*/ 623708 h 3286740"/>
              <a:gd name="connsiteX0" fmla="*/ 1287796 w 3511317"/>
              <a:gd name="connsiteY0" fmla="*/ 623708 h 3286740"/>
              <a:gd name="connsiteX1" fmla="*/ 1376696 w 3511317"/>
              <a:gd name="connsiteY1" fmla="*/ 325258 h 3286740"/>
              <a:gd name="connsiteX2" fmla="*/ 1611646 w 3511317"/>
              <a:gd name="connsiteY2" fmla="*/ 109358 h 3286740"/>
              <a:gd name="connsiteX3" fmla="*/ 1992646 w 3511317"/>
              <a:gd name="connsiteY3" fmla="*/ 1408 h 3286740"/>
              <a:gd name="connsiteX4" fmla="*/ 2545096 w 3511317"/>
              <a:gd name="connsiteY4" fmla="*/ 71258 h 3286740"/>
              <a:gd name="connsiteX5" fmla="*/ 3040396 w 3511317"/>
              <a:gd name="connsiteY5" fmla="*/ 376058 h 3286740"/>
              <a:gd name="connsiteX6" fmla="*/ 3383296 w 3511317"/>
              <a:gd name="connsiteY6" fmla="*/ 877708 h 3286740"/>
              <a:gd name="connsiteX7" fmla="*/ 3510296 w 3511317"/>
              <a:gd name="connsiteY7" fmla="*/ 1665108 h 3286740"/>
              <a:gd name="connsiteX8" fmla="*/ 3326146 w 3511317"/>
              <a:gd name="connsiteY8" fmla="*/ 2287408 h 3286740"/>
              <a:gd name="connsiteX9" fmla="*/ 2964196 w 3511317"/>
              <a:gd name="connsiteY9" fmla="*/ 2782708 h 3286740"/>
              <a:gd name="connsiteX10" fmla="*/ 2519696 w 3511317"/>
              <a:gd name="connsiteY10" fmla="*/ 3093858 h 3286740"/>
              <a:gd name="connsiteX11" fmla="*/ 2056146 w 3511317"/>
              <a:gd name="connsiteY11" fmla="*/ 3252608 h 3286740"/>
              <a:gd name="connsiteX12" fmla="*/ 1567196 w 3511317"/>
              <a:gd name="connsiteY12" fmla="*/ 3278008 h 3286740"/>
              <a:gd name="connsiteX13" fmla="*/ 944896 w 3511317"/>
              <a:gd name="connsiteY13" fmla="*/ 3138308 h 3286740"/>
              <a:gd name="connsiteX14" fmla="*/ 481346 w 3511317"/>
              <a:gd name="connsiteY14" fmla="*/ 2808108 h 3286740"/>
              <a:gd name="connsiteX15" fmla="*/ 100346 w 3511317"/>
              <a:gd name="connsiteY15" fmla="*/ 2268358 h 3286740"/>
              <a:gd name="connsiteX16" fmla="*/ 5096 w 3511317"/>
              <a:gd name="connsiteY16" fmla="*/ 1633358 h 3286740"/>
              <a:gd name="connsiteX17" fmla="*/ 214646 w 3511317"/>
              <a:gd name="connsiteY17" fmla="*/ 922158 h 3286740"/>
              <a:gd name="connsiteX18" fmla="*/ 595646 w 3511317"/>
              <a:gd name="connsiteY18" fmla="*/ 579258 h 3286740"/>
              <a:gd name="connsiteX19" fmla="*/ 976646 w 3511317"/>
              <a:gd name="connsiteY19" fmla="*/ 515758 h 3286740"/>
              <a:gd name="connsiteX20" fmla="*/ 1211596 w 3511317"/>
              <a:gd name="connsiteY20" fmla="*/ 566558 h 3286740"/>
              <a:gd name="connsiteX21" fmla="*/ 1287796 w 3511317"/>
              <a:gd name="connsiteY21" fmla="*/ 623708 h 3286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511317" h="3286740">
                <a:moveTo>
                  <a:pt x="1287796" y="623708"/>
                </a:moveTo>
                <a:cubicBezTo>
                  <a:pt x="1315313" y="583491"/>
                  <a:pt x="1322721" y="410983"/>
                  <a:pt x="1376696" y="325258"/>
                </a:cubicBezTo>
                <a:cubicBezTo>
                  <a:pt x="1430671" y="239533"/>
                  <a:pt x="1508988" y="163333"/>
                  <a:pt x="1611646" y="109358"/>
                </a:cubicBezTo>
                <a:cubicBezTo>
                  <a:pt x="1714304" y="55383"/>
                  <a:pt x="1837071" y="7758"/>
                  <a:pt x="1992646" y="1408"/>
                </a:cubicBezTo>
                <a:cubicBezTo>
                  <a:pt x="2148221" y="-4942"/>
                  <a:pt x="2370471" y="8816"/>
                  <a:pt x="2545096" y="71258"/>
                </a:cubicBezTo>
                <a:cubicBezTo>
                  <a:pt x="2719721" y="133700"/>
                  <a:pt x="2900696" y="241650"/>
                  <a:pt x="3040396" y="376058"/>
                </a:cubicBezTo>
                <a:cubicBezTo>
                  <a:pt x="3180096" y="510466"/>
                  <a:pt x="3304979" y="662866"/>
                  <a:pt x="3383296" y="877708"/>
                </a:cubicBezTo>
                <a:cubicBezTo>
                  <a:pt x="3461613" y="1092550"/>
                  <a:pt x="3519821" y="1430158"/>
                  <a:pt x="3510296" y="1665108"/>
                </a:cubicBezTo>
                <a:cubicBezTo>
                  <a:pt x="3500771" y="1900058"/>
                  <a:pt x="3417163" y="2101141"/>
                  <a:pt x="3326146" y="2287408"/>
                </a:cubicBezTo>
                <a:cubicBezTo>
                  <a:pt x="3235129" y="2473675"/>
                  <a:pt x="3098604" y="2648300"/>
                  <a:pt x="2964196" y="2782708"/>
                </a:cubicBezTo>
                <a:cubicBezTo>
                  <a:pt x="2829788" y="2917116"/>
                  <a:pt x="2671038" y="3015541"/>
                  <a:pt x="2519696" y="3093858"/>
                </a:cubicBezTo>
                <a:cubicBezTo>
                  <a:pt x="2368354" y="3172175"/>
                  <a:pt x="2214896" y="3221916"/>
                  <a:pt x="2056146" y="3252608"/>
                </a:cubicBezTo>
                <a:cubicBezTo>
                  <a:pt x="1897396" y="3283300"/>
                  <a:pt x="1752404" y="3297058"/>
                  <a:pt x="1567196" y="3278008"/>
                </a:cubicBezTo>
                <a:cubicBezTo>
                  <a:pt x="1381988" y="3258958"/>
                  <a:pt x="1125871" y="3216625"/>
                  <a:pt x="944896" y="3138308"/>
                </a:cubicBezTo>
                <a:cubicBezTo>
                  <a:pt x="763921" y="3059991"/>
                  <a:pt x="622104" y="2953100"/>
                  <a:pt x="481346" y="2808108"/>
                </a:cubicBezTo>
                <a:cubicBezTo>
                  <a:pt x="340588" y="2663116"/>
                  <a:pt x="179721" y="2464150"/>
                  <a:pt x="100346" y="2268358"/>
                </a:cubicBezTo>
                <a:cubicBezTo>
                  <a:pt x="20971" y="2072566"/>
                  <a:pt x="-13954" y="1857725"/>
                  <a:pt x="5096" y="1633358"/>
                </a:cubicBezTo>
                <a:cubicBezTo>
                  <a:pt x="24146" y="1408991"/>
                  <a:pt x="116221" y="1097841"/>
                  <a:pt x="214646" y="922158"/>
                </a:cubicBezTo>
                <a:cubicBezTo>
                  <a:pt x="313071" y="746475"/>
                  <a:pt x="468646" y="646991"/>
                  <a:pt x="595646" y="579258"/>
                </a:cubicBezTo>
                <a:cubicBezTo>
                  <a:pt x="722646" y="511525"/>
                  <a:pt x="880338" y="521050"/>
                  <a:pt x="976646" y="515758"/>
                </a:cubicBezTo>
                <a:cubicBezTo>
                  <a:pt x="1072954" y="510466"/>
                  <a:pt x="1155504" y="547508"/>
                  <a:pt x="1211596" y="566558"/>
                </a:cubicBezTo>
                <a:cubicBezTo>
                  <a:pt x="1267688" y="585608"/>
                  <a:pt x="1260279" y="663925"/>
                  <a:pt x="1287796" y="623708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80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TUe">
  <a:themeElements>
    <a:clrScheme name="Custom 1">
      <a:dk1>
        <a:sysClr val="windowText" lastClr="000000"/>
      </a:dk1>
      <a:lt1>
        <a:sysClr val="window" lastClr="FFFFFF"/>
      </a:lt1>
      <a:dk2>
        <a:srgbClr val="C81919"/>
      </a:dk2>
      <a:lt2>
        <a:srgbClr val="101073"/>
      </a:lt2>
      <a:accent1>
        <a:srgbClr val="C81919"/>
      </a:accent1>
      <a:accent2>
        <a:srgbClr val="101073"/>
      </a:accent2>
      <a:accent3>
        <a:srgbClr val="0066CC"/>
      </a:accent3>
      <a:accent4>
        <a:srgbClr val="00A2DE"/>
      </a:accent4>
      <a:accent5>
        <a:srgbClr val="84D200"/>
      </a:accent5>
      <a:accent6>
        <a:srgbClr val="CEDF00"/>
      </a:accent6>
      <a:hlink>
        <a:srgbClr val="F8CCCC"/>
      </a:hlink>
      <a:folHlink>
        <a:srgbClr val="F8CCCC"/>
      </a:folHlink>
    </a:clrScheme>
    <a:fontScheme name="TUe_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e_presentatie16x9.potx" id="{1B6475F5-D373-4660-89EB-4F03E47D006D}" vid="{2086CB6F-6B0A-48B6-8FD8-51377F4AECBD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TUe_presentatie16x9</Template>
  <TotalTime>7064</TotalTime>
  <Words>480</Words>
  <Application>Microsoft Office PowerPoint</Application>
  <PresentationFormat>On-screen Show (16:9)</PresentationFormat>
  <Paragraphs>109</Paragraphs>
  <Slides>28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Courier New</vt:lpstr>
      <vt:lpstr>TUe</vt:lpstr>
      <vt:lpstr>Adobe Photoshop Image</vt:lpstr>
      <vt:lpstr>Golden Ratio</vt:lpstr>
      <vt:lpstr>Resources </vt:lpstr>
      <vt:lpstr>Inspiration: Franscesco de Comité, shapeways’ website </vt:lpstr>
      <vt:lpstr>Inspiration: Website of milliner Gabriela Ligenza </vt:lpstr>
      <vt:lpstr>Today’s lecture:  </vt:lpstr>
      <vt:lpstr>PowerPoint Presentation</vt:lpstr>
      <vt:lpstr>PowerPoint Presentation</vt:lpstr>
      <vt:lpstr>PowerPoint Presentation</vt:lpstr>
      <vt:lpstr>PowerPoint Presentation</vt:lpstr>
      <vt:lpstr>Mathematics of cardioids   </vt:lpstr>
      <vt:lpstr>To be continued at the lightboard </vt:lpstr>
      <vt:lpstr>Coding the Cardioid in Processing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Recap and reflection   </vt:lpstr>
    </vt:vector>
  </TitlesOfParts>
  <Company>TU/e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Klinkhamer - Nooijens, C.C.</dc:creator>
  <cp:lastModifiedBy>Feijs, L.M.G.</cp:lastModifiedBy>
  <cp:revision>116</cp:revision>
  <cp:lastPrinted>2019-09-06T11:48:00Z</cp:lastPrinted>
  <dcterms:created xsi:type="dcterms:W3CDTF">2018-11-21T12:48:52Z</dcterms:created>
  <dcterms:modified xsi:type="dcterms:W3CDTF">2019-10-07T09:03:36Z</dcterms:modified>
</cp:coreProperties>
</file>